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3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79" r:id="rId2"/>
    <p:sldId id="315" r:id="rId3"/>
    <p:sldId id="316" r:id="rId4"/>
    <p:sldId id="276" r:id="rId5"/>
    <p:sldId id="277" r:id="rId6"/>
    <p:sldId id="380" r:id="rId7"/>
    <p:sldId id="381"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17" r:id="rId30"/>
    <p:sldId id="318" r:id="rId31"/>
    <p:sldId id="346" r:id="rId32"/>
    <p:sldId id="345" r:id="rId33"/>
    <p:sldId id="312" r:id="rId34"/>
    <p:sldId id="304" r:id="rId35"/>
    <p:sldId id="347" r:id="rId36"/>
    <p:sldId id="374" r:id="rId37"/>
    <p:sldId id="375" r:id="rId38"/>
    <p:sldId id="379" r:id="rId39"/>
    <p:sldId id="384" r:id="rId40"/>
    <p:sldId id="382" r:id="rId41"/>
    <p:sldId id="391" r:id="rId42"/>
    <p:sldId id="383" r:id="rId43"/>
    <p:sldId id="390" r:id="rId44"/>
    <p:sldId id="389" r:id="rId45"/>
    <p:sldId id="388" r:id="rId46"/>
    <p:sldId id="387" r:id="rId47"/>
    <p:sldId id="386" r:id="rId48"/>
    <p:sldId id="385" r:id="rId49"/>
    <p:sldId id="305" r:id="rId50"/>
    <p:sldId id="377" r:id="rId51"/>
    <p:sldId id="378" r:id="rId52"/>
    <p:sldId id="278" r:id="rId5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p:defaultTextStyle>
  <p:extLst>
    <p:ext uri="{EFAFB233-063F-42B5-8137-9DF3F51BA10A}">
      <p15:sldGuideLst xmlns:p15="http://schemas.microsoft.com/office/powerpoint/2012/main">
        <p15:guide id="1" orient="horz" pos="213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8FF"/>
    <a:srgbClr val="C0C0C0"/>
    <a:srgbClr val="DDDDDD"/>
    <a:srgbClr val="EAEAEA"/>
    <a:srgbClr val="F2F2F2"/>
    <a:srgbClr val="B2B2B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3" autoAdjust="0"/>
    <p:restoredTop sz="94660"/>
  </p:normalViewPr>
  <p:slideViewPr>
    <p:cSldViewPr snapToGrid="0">
      <p:cViewPr varScale="1">
        <p:scale>
          <a:sx n="85" d="100"/>
          <a:sy n="85" d="100"/>
        </p:scale>
        <p:origin x="533" y="346"/>
      </p:cViewPr>
      <p:guideLst>
        <p:guide orient="horz" pos="2139"/>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smtClean="0">
                <a:latin typeface="Calibri" panose="020F0502020204030204" pitchFamily="34" charset="0"/>
                <a:ea typeface="SimSun"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smtClean="0">
                <a:latin typeface="Calibri" panose="020F0502020204030204" pitchFamily="34" charset="0"/>
                <a:ea typeface="SimSun" panose="02010600030101010101" pitchFamily="2" charset="-122"/>
              </a:defRPr>
            </a:lvl1pPr>
          </a:lstStyle>
          <a:p>
            <a:pPr>
              <a:defRPr/>
            </a:pPr>
            <a:fld id="{312879F5-A58E-40CC-8088-DEC4C127EE4C}" type="datetimeFigureOut">
              <a:rPr lang="zh-CN" altLang="en-US"/>
              <a:t>2022/9/17</a:t>
            </a:fld>
            <a:endParaRPr lang="zh-CN" altLang="en-US"/>
          </a:p>
        </p:txBody>
      </p:sp>
      <p:sp>
        <p:nvSpPr>
          <p:cNvPr id="717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smtClean="0">
                <a:latin typeface="Calibri" panose="020F0502020204030204" pitchFamily="34" charset="0"/>
                <a:ea typeface="SimSun"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sz="1200" smtClean="0">
                <a:latin typeface="Calibri" panose="020F0502020204030204" pitchFamily="34" charset="0"/>
                <a:ea typeface="SimSun" panose="02010600030101010101" pitchFamily="2" charset="-122"/>
              </a:defRPr>
            </a:lvl1pPr>
          </a:lstStyle>
          <a:p>
            <a:pPr>
              <a:defRPr/>
            </a:pPr>
            <a:fld id="{111BABB2-13EF-41F9-9DE8-3A95FCCAA487}"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51c3d540ec_2_5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151c3d540ec_2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51c3d540ec_2_5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151c3d540ec_2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1c3d540ec_2_5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151c3d540ec_2_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1c3d540ec_2_5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151c3d540ec_2_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51c3d540ec_2_5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151c3d540ec_2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1c3d540ec_2_5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151c3d540ec_2_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51c3d540ec_2_5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151c3d540ec_2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51c3d540ec_2_56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151c3d540ec_2_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1c3d540ec_2_5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g151c3d540ec_2_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51c3d540ec_2_5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g151c3d540ec_2_5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51c3d540ec_2_6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51c3d540ec_2_6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1c3d540ec_2_6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151c3d540ec_2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51c3d540ec_2_6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151c3d540ec_2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51c3d540ec_2_6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151c3d540ec_2_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51c3d540ec_2_6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151c3d540ec_2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4b409a84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4b409a8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4b409a84f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4b409a84f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4b409a84f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4b409a84f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4b409a84f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4b409a84f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49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50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51c3d540ec_2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51c3d540ec_2_4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51c3d540ec_2_4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51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t>52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51c3d540ec_2_4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151c3d540ec_2_4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1c3d540ec_2_4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151c3d540ec_2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51c3d540ec_2_4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151c3d540ec_2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51c3d540ec_2_47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151c3d540ec_2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1c3d540ec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51c3d540ec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85261"/>
            <a:ext cx="9144000" cy="848179"/>
          </a:xfrm>
        </p:spPr>
        <p:txBody>
          <a:bodyPr anchor="ctr" anchorCtr="0">
            <a:normAutofit/>
          </a:bodyPr>
          <a:lstStyle>
            <a:lvl1pPr algn="ctr">
              <a:defRPr sz="4800" b="1"/>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5933440"/>
            <a:ext cx="9144000" cy="508000"/>
          </a:xfrm>
        </p:spPr>
        <p:txBody>
          <a:bodyPr anchor="ctr" anchorCtr="0">
            <a:normAutofit/>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838200" y="6522720"/>
            <a:ext cx="2743200" cy="294640"/>
          </a:xfrm>
        </p:spPr>
        <p:txBody>
          <a:bodyPr>
            <a:normAutofit/>
          </a:bodyPr>
          <a:lstStyle/>
          <a:p>
            <a:fld id="{C764DE79-268F-4C1A-8933-263129D2AF90}" type="datetimeFigureOut">
              <a:rPr lang="en-US" dirty="0"/>
              <a:t>9/17/2022</a:t>
            </a:fld>
            <a:endParaRPr lang="en-US" dirty="0"/>
          </a:p>
        </p:txBody>
      </p:sp>
      <p:sp>
        <p:nvSpPr>
          <p:cNvPr id="5" name="Footer Placeholder 4"/>
          <p:cNvSpPr>
            <a:spLocks noGrp="1"/>
          </p:cNvSpPr>
          <p:nvPr>
            <p:ph type="ftr" sz="quarter" idx="11"/>
          </p:nvPr>
        </p:nvSpPr>
        <p:spPr>
          <a:xfrm>
            <a:off x="4038600" y="6522720"/>
            <a:ext cx="4114800" cy="294640"/>
          </a:xfrm>
        </p:spPr>
        <p:txBody>
          <a:bodyPr>
            <a:normAutofit/>
          </a:bodyPr>
          <a:lstStyle/>
          <a:p>
            <a:endParaRPr lang="en-US" dirty="0"/>
          </a:p>
        </p:txBody>
      </p:sp>
      <p:sp>
        <p:nvSpPr>
          <p:cNvPr id="6" name="Slide Number Placeholder 5"/>
          <p:cNvSpPr>
            <a:spLocks noGrp="1"/>
          </p:cNvSpPr>
          <p:nvPr>
            <p:ph type="sldNum" sz="quarter" idx="12"/>
          </p:nvPr>
        </p:nvSpPr>
        <p:spPr>
          <a:xfrm>
            <a:off x="8610600" y="6522720"/>
            <a:ext cx="2743200" cy="294640"/>
          </a:xfrm>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normAutofit/>
          </a:bodyPr>
          <a:lstStyle/>
          <a:p>
            <a:fld id="{13D0CE79-49FB-443D-BEF8-6B709DE8FD0C}" type="datetimeFigureOut">
              <a:rPr lang="zh-CN" altLang="en-US" smtClean="0"/>
              <a:t>2022/9/17</a:t>
            </a:fld>
            <a:endParaRPr lang="zh-CN" altLang="en-US"/>
          </a:p>
        </p:txBody>
      </p:sp>
      <p:sp>
        <p:nvSpPr>
          <p:cNvPr id="7" name="页脚占位符 3"/>
          <p:cNvSpPr>
            <a:spLocks noGrp="1"/>
          </p:cNvSpPr>
          <p:nvPr>
            <p:ph type="ftr" sz="quarter" idx="11"/>
          </p:nvPr>
        </p:nvSpPr>
        <p:spPr>
          <a:xfrm>
            <a:off x="4038600" y="6356352"/>
            <a:ext cx="4114800" cy="365125"/>
          </a:xfrm>
        </p:spPr>
        <p:txBody>
          <a:bodyPr>
            <a:normAutofit/>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normAutofit/>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02">
  <p:cSld name="Title Slide_02">
    <p:spTree>
      <p:nvGrpSpPr>
        <p:cNvPr id="1" name="Shape 65"/>
        <p:cNvGrpSpPr/>
        <p:nvPr/>
      </p:nvGrpSpPr>
      <p:grpSpPr>
        <a:xfrm>
          <a:off x="0" y="0"/>
          <a:ext cx="0" cy="0"/>
          <a:chOff x="0" y="0"/>
          <a:chExt cx="0" cy="0"/>
        </a:xfrm>
      </p:grpSpPr>
      <p:sp>
        <p:nvSpPr>
          <p:cNvPr id="66" name="Google Shape;66;p15"/>
          <p:cNvSpPr/>
          <p:nvPr/>
        </p:nvSpPr>
        <p:spPr>
          <a:xfrm>
            <a:off x="0" y="0"/>
            <a:ext cx="12192000" cy="68580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 name="Google Shape;67;p15"/>
          <p:cNvSpPr txBox="1">
            <a:spLocks noGrp="1"/>
          </p:cNvSpPr>
          <p:nvPr>
            <p:ph type="ctrTitle"/>
          </p:nvPr>
        </p:nvSpPr>
        <p:spPr>
          <a:xfrm>
            <a:off x="6343651" y="2173288"/>
            <a:ext cx="5143500" cy="2090808"/>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4100"/>
              <a:buFont typeface="Corbel" panose="020B0503020204020204"/>
              <a:buNone/>
              <a:defRPr sz="5467" b="1" cap="none">
                <a:solidFill>
                  <a:schemeClr val="lt1"/>
                </a:solidFill>
                <a:latin typeface="Corbel" panose="020B0503020204020204"/>
                <a:ea typeface="Corbel" panose="020B0503020204020204"/>
                <a:cs typeface="Corbel" panose="020B0503020204020204"/>
                <a:sym typeface="Corbel" panose="020B0503020204020204"/>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subTitle" idx="1"/>
          </p:nvPr>
        </p:nvSpPr>
        <p:spPr>
          <a:xfrm>
            <a:off x="6343651" y="4279971"/>
            <a:ext cx="5143500" cy="503167"/>
          </a:xfrm>
          <a:prstGeom prst="rect">
            <a:avLst/>
          </a:prstGeom>
          <a:noFill/>
          <a:ln>
            <a:noFill/>
          </a:ln>
        </p:spPr>
        <p:txBody>
          <a:bodyPr spcFirstLastPara="1" wrap="square" lIns="68575" tIns="34275" rIns="68575" bIns="34275" anchor="t" anchorCtr="0">
            <a:noAutofit/>
          </a:bodyPr>
          <a:lstStyle>
            <a:lvl1pPr lvl="0" algn="l">
              <a:lnSpc>
                <a:spcPct val="90000"/>
              </a:lnSpc>
              <a:spcBef>
                <a:spcPts val="1067"/>
              </a:spcBef>
              <a:spcAft>
                <a:spcPts val="0"/>
              </a:spcAft>
              <a:buClr>
                <a:schemeClr val="lt1"/>
              </a:buClr>
              <a:buSzPts val="1400"/>
              <a:buNone/>
              <a:defRPr sz="1867" b="0" cap="none">
                <a:solidFill>
                  <a:schemeClr val="lt1"/>
                </a:solidFill>
              </a:defRPr>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69" name="Google Shape;69;p15"/>
          <p:cNvSpPr>
            <a:spLocks noGrp="1"/>
          </p:cNvSpPr>
          <p:nvPr>
            <p:ph type="pic" idx="2"/>
          </p:nvPr>
        </p:nvSpPr>
        <p:spPr>
          <a:xfrm>
            <a:off x="710812" y="728546"/>
            <a:ext cx="5305661" cy="5305661"/>
          </a:xfrm>
          <a:prstGeom prst="ellipse">
            <a:avLst/>
          </a:prstGeom>
          <a:solidFill>
            <a:schemeClr val="lt2"/>
          </a:solidFill>
          <a:ln>
            <a:noFill/>
          </a:ln>
        </p:spPr>
      </p:sp>
      <p:grpSp>
        <p:nvGrpSpPr>
          <p:cNvPr id="70" name="Google Shape;70;p15"/>
          <p:cNvGrpSpPr/>
          <p:nvPr/>
        </p:nvGrpSpPr>
        <p:grpSpPr>
          <a:xfrm>
            <a:off x="-1728305" y="-2049517"/>
            <a:ext cx="8917229" cy="10769768"/>
            <a:chOff x="11114088" y="2241550"/>
            <a:chExt cx="1905000" cy="2354263"/>
          </a:xfrm>
        </p:grpSpPr>
        <p:sp>
          <p:nvSpPr>
            <p:cNvPr id="71" name="Google Shape;71;p1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 name="Google Shape;72;p1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73" name="Google Shape;73;p15"/>
          <p:cNvPicPr preferRelativeResize="0"/>
          <p:nvPr/>
        </p:nvPicPr>
        <p:blipFill rotWithShape="1">
          <a:blip r:embed="rId2"/>
          <a:srcRect/>
          <a:stretch>
            <a:fillRect/>
          </a:stretch>
        </p:blipFill>
        <p:spPr>
          <a:xfrm>
            <a:off x="10015851" y="391863"/>
            <a:ext cx="1745251" cy="673365"/>
          </a:xfrm>
          <a:prstGeom prst="rect">
            <a:avLst/>
          </a:prstGeom>
          <a:noFill/>
          <a:ln>
            <a:noFill/>
          </a:ln>
        </p:spPr>
      </p:pic>
      <p:cxnSp>
        <p:nvCxnSpPr>
          <p:cNvPr id="74" name="Google Shape;74;p15"/>
          <p:cNvCxnSpPr/>
          <p:nvPr/>
        </p:nvCxnSpPr>
        <p:spPr>
          <a:xfrm>
            <a:off x="6469779" y="4233583"/>
            <a:ext cx="2532336" cy="0"/>
          </a:xfrm>
          <a:prstGeom prst="straightConnector1">
            <a:avLst/>
          </a:prstGeom>
          <a:noFill/>
          <a:ln w="95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110699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515939"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2400"/>
              <a:buFont typeface="Corbel" panose="020B0503020204020204"/>
              <a:buNone/>
              <a:defRPr sz="32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18"/>
          <p:cNvSpPr/>
          <p:nvPr/>
        </p:nvSpPr>
        <p:spPr>
          <a:xfrm rot="10800000">
            <a:off x="515939" y="-16722"/>
            <a:ext cx="1258619" cy="110507"/>
          </a:xfrm>
          <a:prstGeom prst="rect">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2" name="Google Shape;102;p18"/>
          <p:cNvPicPr preferRelativeResize="0"/>
          <p:nvPr/>
        </p:nvPicPr>
        <p:blipFill rotWithShape="1">
          <a:blip r:embed="rId2"/>
          <a:srcRect/>
          <a:stretch>
            <a:fillRect/>
          </a:stretch>
        </p:blipFill>
        <p:spPr>
          <a:xfrm>
            <a:off x="472047" y="6261436"/>
            <a:ext cx="1073019" cy="414000"/>
          </a:xfrm>
          <a:prstGeom prst="rect">
            <a:avLst/>
          </a:prstGeom>
          <a:noFill/>
          <a:ln>
            <a:noFill/>
          </a:ln>
        </p:spPr>
      </p:pic>
      <p:sp>
        <p:nvSpPr>
          <p:cNvPr id="103" name="Google Shape;103;p18"/>
          <p:cNvSpPr/>
          <p:nvPr/>
        </p:nvSpPr>
        <p:spPr>
          <a:xfrm>
            <a:off x="11371669" y="6409397"/>
            <a:ext cx="280051" cy="280051"/>
          </a:xfrm>
          <a:prstGeom prst="ellipse">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 name="Google Shape;104;p18"/>
          <p:cNvSpPr txBox="1">
            <a:spLocks noGrp="1"/>
          </p:cNvSpPr>
          <p:nvPr>
            <p:ph type="sldNum" idx="12"/>
          </p:nvPr>
        </p:nvSpPr>
        <p:spPr>
          <a:xfrm>
            <a:off x="11363697"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9pPr>
          </a:lstStyle>
          <a:p>
            <a:pPr>
              <a:spcAft>
                <a:spcPts val="0"/>
              </a:spcAft>
            </a:pPr>
            <a:fld id="{00000000-1234-1234-1234-123412341234}" type="slidenum">
              <a:rPr lang="en-GB" smtClean="0"/>
              <a:pPr>
                <a:spcAft>
                  <a:spcPts val="0"/>
                </a:spcAft>
              </a:pPr>
              <a:t>‹#›</a:t>
            </a:fld>
            <a:endParaRPr lang="en-GB"/>
          </a:p>
        </p:txBody>
      </p:sp>
      <p:grpSp>
        <p:nvGrpSpPr>
          <p:cNvPr id="105" name="Google Shape;105;p18"/>
          <p:cNvGrpSpPr/>
          <p:nvPr/>
        </p:nvGrpSpPr>
        <p:grpSpPr>
          <a:xfrm rot="-2149226">
            <a:off x="7430044" y="-1843127"/>
            <a:ext cx="4436224" cy="5482435"/>
            <a:chOff x="11114088" y="2241550"/>
            <a:chExt cx="1905000" cy="2354263"/>
          </a:xfrm>
        </p:grpSpPr>
        <p:sp>
          <p:nvSpPr>
            <p:cNvPr id="106" name="Google Shape;106;p18"/>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7" name="Google Shape;107;p18"/>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8" name="Google Shape;108;p18"/>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735800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538960" y="1825625"/>
            <a:ext cx="4914189" cy="4351339"/>
          </a:xfrm>
          <a:prstGeom prst="rect">
            <a:avLst/>
          </a:prstGeom>
          <a:noFill/>
          <a:ln>
            <a:noFill/>
          </a:ln>
        </p:spPr>
        <p:txBody>
          <a:bodyPr spcFirstLastPara="1" wrap="square" lIns="0" tIns="0" rIns="0" bIns="0" anchor="t" anchorCtr="0">
            <a:noAutofit/>
          </a:bodyPr>
          <a:lstStyle>
            <a:lvl1pPr marL="609585" lvl="0" indent="-457189" algn="l">
              <a:lnSpc>
                <a:spcPct val="90000"/>
              </a:lnSpc>
              <a:spcBef>
                <a:spcPts val="1067"/>
              </a:spcBef>
              <a:spcAft>
                <a:spcPts val="0"/>
              </a:spcAft>
              <a:buClr>
                <a:schemeClr val="dk1"/>
              </a:buClr>
              <a:buSzPts val="1800"/>
              <a:buChar char="•"/>
              <a:defRPr sz="2400"/>
            </a:lvl1pPr>
            <a:lvl2pPr marL="1219170" lvl="1" indent="-431789" algn="l">
              <a:lnSpc>
                <a:spcPct val="90000"/>
              </a:lnSpc>
              <a:spcBef>
                <a:spcPts val="533"/>
              </a:spcBef>
              <a:spcAft>
                <a:spcPts val="0"/>
              </a:spcAft>
              <a:buClr>
                <a:schemeClr val="dk1"/>
              </a:buClr>
              <a:buSzPts val="1500"/>
              <a:buChar char="•"/>
              <a:defRPr sz="2000"/>
            </a:lvl2pPr>
            <a:lvl3pPr marL="1828754" lvl="2" indent="-423323" algn="l">
              <a:lnSpc>
                <a:spcPct val="90000"/>
              </a:lnSpc>
              <a:spcBef>
                <a:spcPts val="533"/>
              </a:spcBef>
              <a:spcAft>
                <a:spcPts val="0"/>
              </a:spcAft>
              <a:buClr>
                <a:schemeClr val="dk1"/>
              </a:buClr>
              <a:buSzPts val="1400"/>
              <a:buChar char="•"/>
              <a:defRPr sz="1867"/>
            </a:lvl3pPr>
            <a:lvl4pPr marL="2438339" lvl="3" indent="-406390" algn="l">
              <a:lnSpc>
                <a:spcPct val="90000"/>
              </a:lnSpc>
              <a:spcBef>
                <a:spcPts val="533"/>
              </a:spcBef>
              <a:spcAft>
                <a:spcPts val="0"/>
              </a:spcAft>
              <a:buClr>
                <a:schemeClr val="dk1"/>
              </a:buClr>
              <a:buSzPts val="1200"/>
              <a:buChar char="•"/>
              <a:defRPr sz="1600"/>
            </a:lvl4pPr>
            <a:lvl5pPr marL="3047924" lvl="4" indent="-406390" algn="l">
              <a:lnSpc>
                <a:spcPct val="90000"/>
              </a:lnSpc>
              <a:spcBef>
                <a:spcPts val="533"/>
              </a:spcBef>
              <a:spcAft>
                <a:spcPts val="0"/>
              </a:spcAft>
              <a:buClr>
                <a:schemeClr val="dk1"/>
              </a:buClr>
              <a:buSzPts val="1200"/>
              <a:buChar char="•"/>
              <a:defRPr sz="1600"/>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7" name="Google Shape;77;p16"/>
          <p:cNvSpPr/>
          <p:nvPr/>
        </p:nvSpPr>
        <p:spPr>
          <a:xfrm rot="10800000">
            <a:off x="515939" y="-16722"/>
            <a:ext cx="1258619" cy="110507"/>
          </a:xfrm>
          <a:prstGeom prst="rect">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8" name="Google Shape;78;p16"/>
          <p:cNvPicPr preferRelativeResize="0"/>
          <p:nvPr/>
        </p:nvPicPr>
        <p:blipFill rotWithShape="1">
          <a:blip r:embed="rId2"/>
          <a:srcRect/>
          <a:stretch>
            <a:fillRect/>
          </a:stretch>
        </p:blipFill>
        <p:spPr>
          <a:xfrm>
            <a:off x="472047" y="6261436"/>
            <a:ext cx="1073019" cy="414000"/>
          </a:xfrm>
          <a:prstGeom prst="rect">
            <a:avLst/>
          </a:prstGeom>
          <a:noFill/>
          <a:ln>
            <a:noFill/>
          </a:ln>
        </p:spPr>
      </p:pic>
      <p:grpSp>
        <p:nvGrpSpPr>
          <p:cNvPr id="79" name="Google Shape;79;p16"/>
          <p:cNvGrpSpPr/>
          <p:nvPr/>
        </p:nvGrpSpPr>
        <p:grpSpPr>
          <a:xfrm rot="8650774">
            <a:off x="5037655" y="4336094"/>
            <a:ext cx="1905000" cy="2354263"/>
            <a:chOff x="11114088" y="2241550"/>
            <a:chExt cx="1905000" cy="2354263"/>
          </a:xfrm>
        </p:grpSpPr>
        <p:sp>
          <p:nvSpPr>
            <p:cNvPr id="80" name="Google Shape;80;p16"/>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1" name="Google Shape;81;p16"/>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2" name="Google Shape;82;p16"/>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83" name="Google Shape;83;p16"/>
          <p:cNvSpPr/>
          <p:nvPr/>
        </p:nvSpPr>
        <p:spPr>
          <a:xfrm>
            <a:off x="11371669" y="6409397"/>
            <a:ext cx="280051" cy="280051"/>
          </a:xfrm>
          <a:prstGeom prst="ellipse">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 name="Google Shape;84;p16"/>
          <p:cNvSpPr txBox="1">
            <a:spLocks noGrp="1"/>
          </p:cNvSpPr>
          <p:nvPr>
            <p:ph type="sldNum" idx="12"/>
          </p:nvPr>
        </p:nvSpPr>
        <p:spPr>
          <a:xfrm>
            <a:off x="11363697"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9pPr>
          </a:lstStyle>
          <a:p>
            <a:pPr>
              <a:spcAft>
                <a:spcPts val="0"/>
              </a:spcAft>
            </a:pPr>
            <a:fld id="{00000000-1234-1234-1234-123412341234}" type="slidenum">
              <a:rPr lang="en-GB" smtClean="0"/>
              <a:pPr>
                <a:spcAft>
                  <a:spcPts val="0"/>
                </a:spcAft>
              </a:pPr>
              <a:t>‹#›</a:t>
            </a:fld>
            <a:endParaRPr lang="en-GB"/>
          </a:p>
        </p:txBody>
      </p:sp>
      <p:sp>
        <p:nvSpPr>
          <p:cNvPr id="85" name="Google Shape;85;p16"/>
          <p:cNvSpPr>
            <a:spLocks noGrp="1"/>
          </p:cNvSpPr>
          <p:nvPr>
            <p:ph type="pic" idx="2"/>
          </p:nvPr>
        </p:nvSpPr>
        <p:spPr>
          <a:xfrm>
            <a:off x="5884649" y="1"/>
            <a:ext cx="6307353" cy="5780372"/>
          </a:xfrm>
          <a:prstGeom prst="rect">
            <a:avLst/>
          </a:prstGeom>
          <a:solidFill>
            <a:schemeClr val="lt2"/>
          </a:solidFill>
          <a:ln>
            <a:noFill/>
          </a:ln>
        </p:spPr>
      </p:sp>
      <p:sp>
        <p:nvSpPr>
          <p:cNvPr id="86" name="Google Shape;86;p16"/>
          <p:cNvSpPr txBox="1">
            <a:spLocks noGrp="1"/>
          </p:cNvSpPr>
          <p:nvPr>
            <p:ph type="title"/>
          </p:nvPr>
        </p:nvSpPr>
        <p:spPr>
          <a:xfrm>
            <a:off x="515939" y="499595"/>
            <a:ext cx="4937211"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2400"/>
              <a:buFont typeface="Corbel" panose="020B0503020204020204"/>
              <a:buNone/>
              <a:defRPr sz="32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4033799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35"/>
        <p:cNvGrpSpPr/>
        <p:nvPr/>
      </p:nvGrpSpPr>
      <p:grpSpPr>
        <a:xfrm>
          <a:off x="0" y="0"/>
          <a:ext cx="0" cy="0"/>
          <a:chOff x="0" y="0"/>
          <a:chExt cx="0" cy="0"/>
        </a:xfrm>
      </p:grpSpPr>
      <p:grpSp>
        <p:nvGrpSpPr>
          <p:cNvPr id="136" name="Google Shape;136;p21"/>
          <p:cNvGrpSpPr/>
          <p:nvPr/>
        </p:nvGrpSpPr>
        <p:grpSpPr>
          <a:xfrm rot="-2149226">
            <a:off x="7430044" y="-1843127"/>
            <a:ext cx="4436224" cy="5482435"/>
            <a:chOff x="11114088" y="2241550"/>
            <a:chExt cx="1905000" cy="2354263"/>
          </a:xfrm>
        </p:grpSpPr>
        <p:sp>
          <p:nvSpPr>
            <p:cNvPr id="137" name="Google Shape;137;p21"/>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21"/>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9" name="Google Shape;139;p21"/>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40" name="Google Shape;140;p21"/>
          <p:cNvSpPr/>
          <p:nvPr/>
        </p:nvSpPr>
        <p:spPr>
          <a:xfrm rot="10800000">
            <a:off x="515939" y="-16722"/>
            <a:ext cx="1258619" cy="110507"/>
          </a:xfrm>
          <a:prstGeom prst="rect">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1" name="Google Shape;141;p21"/>
          <p:cNvPicPr preferRelativeResize="0"/>
          <p:nvPr/>
        </p:nvPicPr>
        <p:blipFill rotWithShape="1">
          <a:blip r:embed="rId2"/>
          <a:srcRect/>
          <a:stretch>
            <a:fillRect/>
          </a:stretch>
        </p:blipFill>
        <p:spPr>
          <a:xfrm>
            <a:off x="472047" y="6261436"/>
            <a:ext cx="1073019" cy="414000"/>
          </a:xfrm>
          <a:prstGeom prst="rect">
            <a:avLst/>
          </a:prstGeom>
          <a:noFill/>
          <a:ln>
            <a:noFill/>
          </a:ln>
        </p:spPr>
      </p:pic>
      <p:sp>
        <p:nvSpPr>
          <p:cNvPr id="142" name="Google Shape;142;p21"/>
          <p:cNvSpPr/>
          <p:nvPr/>
        </p:nvSpPr>
        <p:spPr>
          <a:xfrm>
            <a:off x="11371669" y="6409397"/>
            <a:ext cx="280051" cy="280051"/>
          </a:xfrm>
          <a:prstGeom prst="ellipse">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21"/>
          <p:cNvSpPr txBox="1">
            <a:spLocks noGrp="1"/>
          </p:cNvSpPr>
          <p:nvPr>
            <p:ph type="sldNum" idx="12"/>
          </p:nvPr>
        </p:nvSpPr>
        <p:spPr>
          <a:xfrm>
            <a:off x="11363697"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ctr">
              <a:spcBef>
                <a:spcPts val="0"/>
              </a:spcBef>
              <a:buNone/>
              <a:defRPr sz="933">
                <a:solidFill>
                  <a:schemeClr val="lt1"/>
                </a:solidFill>
                <a:latin typeface="Calibri" panose="020F0502020204030204"/>
                <a:ea typeface="Calibri" panose="020F0502020204030204"/>
                <a:cs typeface="Calibri" panose="020F0502020204030204"/>
                <a:sym typeface="Calibri" panose="020F0502020204030204"/>
              </a:defRPr>
            </a:lvl9pPr>
          </a:lstStyle>
          <a:p>
            <a:pPr>
              <a:spcAft>
                <a:spcPts val="0"/>
              </a:spcAft>
            </a:pPr>
            <a:fld id="{00000000-1234-1234-1234-123412341234}" type="slidenum">
              <a:rPr lang="en-GB" smtClean="0"/>
              <a:pPr>
                <a:spcAft>
                  <a:spcPts val="0"/>
                </a:spcAft>
              </a:pPr>
              <a:t>‹#›</a:t>
            </a:fld>
            <a:endParaRPr lang="en-GB"/>
          </a:p>
        </p:txBody>
      </p:sp>
      <p:sp>
        <p:nvSpPr>
          <p:cNvPr id="144" name="Google Shape;144;p21"/>
          <p:cNvSpPr txBox="1">
            <a:spLocks noGrp="1"/>
          </p:cNvSpPr>
          <p:nvPr>
            <p:ph type="title"/>
          </p:nvPr>
        </p:nvSpPr>
        <p:spPr>
          <a:xfrm>
            <a:off x="515939" y="365125"/>
            <a:ext cx="10837863"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5" name="Google Shape;145;p21"/>
          <p:cNvSpPr txBox="1">
            <a:spLocks noGrp="1"/>
          </p:cNvSpPr>
          <p:nvPr>
            <p:ph type="body" idx="1"/>
          </p:nvPr>
        </p:nvSpPr>
        <p:spPr>
          <a:xfrm>
            <a:off x="515939" y="1825625"/>
            <a:ext cx="10837863"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8470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单击此处编辑母版标题样式</a:t>
            </a:r>
            <a:endParaRPr lang="en-US" dirty="0"/>
          </a:p>
        </p:txBody>
      </p:sp>
      <p:sp>
        <p:nvSpPr>
          <p:cNvPr id="3" name="Content Placeholder 2"/>
          <p:cNvSpPr>
            <a:spLocks noGrp="1"/>
          </p:cNvSpPr>
          <p:nvPr>
            <p:ph idx="1"/>
          </p:nvPr>
        </p:nvSpPr>
        <p:spPr>
          <a:xfrm>
            <a:off x="838200" y="1871025"/>
            <a:ext cx="10515600" cy="4316415"/>
          </a:xfrm>
        </p:spPr>
        <p:txBody>
          <a:bodyPr>
            <a:normAutofit/>
          </a:bodyPr>
          <a:lstStyle>
            <a:lvl1pPr marL="0" indent="0">
              <a:buFont typeface="Arial" panose="020B0604020202020204" pitchFamily="34" charset="0"/>
              <a:buNone/>
              <a:defRPr>
                <a:solidFill>
                  <a:schemeClr val="tx1"/>
                </a:solidFill>
              </a:defRPr>
            </a:lvl1pPr>
            <a:lvl2pPr marL="457200" indent="0">
              <a:buFont typeface="Arial" panose="020B0604020202020204" pitchFamily="34" charse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Font typeface="Arial" panose="020B0604020202020204" pitchFamily="34" charset="0"/>
              <a:buNone/>
              <a:defRPr>
                <a:solidFill>
                  <a:schemeClr val="tx1"/>
                </a:solidFill>
              </a:defRPr>
            </a:lvl4pPr>
            <a:lvl5pPr marL="1828800" indent="0">
              <a:buFont typeface="Arial" panose="020B0604020202020204" pitchFamily="34" charset="0"/>
              <a:buNone/>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831850" y="2609850"/>
            <a:ext cx="10515600" cy="1152525"/>
          </a:xfrm>
        </p:spPr>
        <p:txBody>
          <a:bodyPr anchor="ctr" anchorCtr="0">
            <a:normAutofit/>
          </a:bodyPr>
          <a:lstStyle>
            <a:lvl1pPr algn="ctr">
              <a:defRPr sz="44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3789363"/>
            <a:ext cx="10515600" cy="592137"/>
          </a:xfrm>
        </p:spPr>
        <p:txBody>
          <a:bodyPr anchor="ctr" anchorCtr="0">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t>‹#›</a:t>
            </a:fld>
            <a:endParaRPr lang="en-US" dirty="0"/>
          </a:p>
        </p:txBody>
      </p:sp>
      <p:sp>
        <p:nvSpPr>
          <p:cNvPr id="7" name="文本框 6"/>
          <p:cNvSpPr txBox="1"/>
          <p:nvPr userDrawn="1"/>
        </p:nvSpPr>
        <p:spPr>
          <a:xfrm>
            <a:off x="1609963" y="3640596"/>
            <a:ext cx="8972074" cy="676800"/>
          </a:xfrm>
          <a:prstGeom prst="rect">
            <a:avLst/>
          </a:prstGeom>
          <a:blipFill dpi="0" rotWithShape="1">
            <a:blip r:embed="rId2"/>
            <a:srcRect/>
            <a:stretch>
              <a:fillRect t="-2000"/>
            </a:stretch>
          </a:blipFill>
        </p:spPr>
        <p:txBody>
          <a:bodyPr vert="horz" lIns="91440" tIns="45720" rIns="91440" bIns="45720" rtlCol="0" anchor="ctr">
            <a:normAutofit/>
          </a:bodyPr>
          <a:lstStyle>
            <a:defPPr>
              <a:defRPr lang="zh-CN"/>
            </a:defPPr>
            <a:lvl1pPr marL="0" indent="0" algn="ctr" defTabSz="914400" eaLnBrk="1" fontAlgn="auto" latinLnBrk="0" hangingPunct="1">
              <a:lnSpc>
                <a:spcPct val="90000"/>
              </a:lnSpc>
              <a:spcBef>
                <a:spcPts val="1000"/>
              </a:spcBef>
              <a:spcAft>
                <a:spcPts val="0"/>
              </a:spcAft>
              <a:buClr>
                <a:schemeClr val="accent4"/>
              </a:buClr>
              <a:buFont typeface="Wingdings" panose="05000000000000000000" pitchFamily="2" charset="2"/>
              <a:buNone/>
              <a:defRPr sz="1800">
                <a:latin typeface="+mn-lt"/>
                <a:ea typeface="+mn-ea"/>
              </a:defRPr>
            </a:lvl1pPr>
            <a:lvl2pPr indent="0" defTabSz="914400" eaLnBrk="1" latinLnBrk="0" hangingPunct="1">
              <a:lnSpc>
                <a:spcPct val="90000"/>
              </a:lnSpc>
              <a:spcBef>
                <a:spcPts val="500"/>
              </a:spcBef>
              <a:buFont typeface="Arial" panose="020B0604020202020204" pitchFamily="34" charset="0"/>
              <a:buNone/>
              <a:defRPr sz="2000">
                <a:solidFill>
                  <a:schemeClr val="tx1">
                    <a:tint val="75000"/>
                  </a:schemeClr>
                </a:solidFill>
                <a:latin typeface="+mn-lt"/>
                <a:ea typeface="+mn-ea"/>
              </a:defRPr>
            </a:lvl2pPr>
            <a:lvl3pPr indent="0" defTabSz="914400" eaLnBrk="1" latinLnBrk="0" hangingPunct="1">
              <a:lnSpc>
                <a:spcPct val="90000"/>
              </a:lnSpc>
              <a:spcBef>
                <a:spcPts val="500"/>
              </a:spcBef>
              <a:buFont typeface="Arial" panose="020B0604020202020204" pitchFamily="34" charset="0"/>
              <a:buNone/>
              <a:defRPr sz="1800">
                <a:solidFill>
                  <a:schemeClr val="tx1">
                    <a:tint val="75000"/>
                  </a:schemeClr>
                </a:solidFill>
                <a:latin typeface="+mn-lt"/>
                <a:ea typeface="+mn-ea"/>
              </a:defRPr>
            </a:lvl3pPr>
            <a:lvl4pPr indent="0" defTabSz="914400" eaLnBrk="1" latinLnBrk="0" hangingPunct="1">
              <a:lnSpc>
                <a:spcPct val="90000"/>
              </a:lnSpc>
              <a:spcBef>
                <a:spcPts val="500"/>
              </a:spcBef>
              <a:buFont typeface="Arial" panose="020B0604020202020204" pitchFamily="34" charset="0"/>
              <a:buNone/>
              <a:defRPr sz="1600">
                <a:solidFill>
                  <a:schemeClr val="tx1">
                    <a:tint val="75000"/>
                  </a:schemeClr>
                </a:solidFill>
                <a:latin typeface="+mn-lt"/>
                <a:ea typeface="+mn-ea"/>
              </a:defRPr>
            </a:lvl4pPr>
            <a:lvl5pPr indent="0" defTabSz="914400" eaLnBrk="1" latinLnBrk="0" hangingPunct="1">
              <a:lnSpc>
                <a:spcPct val="90000"/>
              </a:lnSpc>
              <a:spcBef>
                <a:spcPts val="500"/>
              </a:spcBef>
              <a:buFont typeface="Arial" panose="020B0604020202020204" pitchFamily="34" charset="0"/>
              <a:buNone/>
              <a:defRPr sz="1600">
                <a:solidFill>
                  <a:schemeClr val="tx1">
                    <a:tint val="75000"/>
                  </a:schemeClr>
                </a:solidFill>
                <a:latin typeface="+mn-lt"/>
                <a:ea typeface="+mn-ea"/>
              </a:defRPr>
            </a:lvl5pPr>
            <a:lvl6pPr indent="0">
              <a:lnSpc>
                <a:spcPct val="90000"/>
              </a:lnSpc>
              <a:spcBef>
                <a:spcPts val="500"/>
              </a:spcBef>
              <a:buFont typeface="Arial" panose="020B0604020202020204" pitchFamily="34" charset="0"/>
              <a:buNone/>
              <a:defRPr sz="1600">
                <a:solidFill>
                  <a:schemeClr val="tx1">
                    <a:tint val="75000"/>
                  </a:schemeClr>
                </a:solidFill>
                <a:latin typeface="+mn-lt"/>
                <a:ea typeface="+mn-ea"/>
              </a:defRPr>
            </a:lvl6pPr>
            <a:lvl7pPr indent="0">
              <a:lnSpc>
                <a:spcPct val="90000"/>
              </a:lnSpc>
              <a:spcBef>
                <a:spcPts val="500"/>
              </a:spcBef>
              <a:buFont typeface="Arial" panose="020B0604020202020204" pitchFamily="34" charset="0"/>
              <a:buNone/>
              <a:defRPr sz="1600">
                <a:solidFill>
                  <a:schemeClr val="tx1">
                    <a:tint val="75000"/>
                  </a:schemeClr>
                </a:solidFill>
                <a:latin typeface="+mn-lt"/>
                <a:ea typeface="+mn-ea"/>
              </a:defRPr>
            </a:lvl7pPr>
            <a:lvl8pPr indent="0">
              <a:lnSpc>
                <a:spcPct val="90000"/>
              </a:lnSpc>
              <a:spcBef>
                <a:spcPts val="500"/>
              </a:spcBef>
              <a:buFont typeface="Arial" panose="020B0604020202020204" pitchFamily="34" charset="0"/>
              <a:buNone/>
              <a:defRPr sz="1600">
                <a:solidFill>
                  <a:schemeClr val="tx1">
                    <a:tint val="75000"/>
                  </a:schemeClr>
                </a:solidFill>
                <a:latin typeface="+mn-lt"/>
                <a:ea typeface="+mn-ea"/>
              </a:defRPr>
            </a:lvl8pPr>
            <a:lvl9pPr indent="0">
              <a:lnSpc>
                <a:spcPct val="90000"/>
              </a:lnSpc>
              <a:spcBef>
                <a:spcPts val="500"/>
              </a:spcBef>
              <a:buFont typeface="Arial" panose="020B0604020202020204" pitchFamily="34" charset="0"/>
              <a:buNone/>
              <a:defRPr sz="1600">
                <a:solidFill>
                  <a:schemeClr val="tx1">
                    <a:tint val="75000"/>
                  </a:schemeClr>
                </a:solidFill>
                <a:latin typeface="+mn-lt"/>
                <a:ea typeface="+mn-ea"/>
              </a:defRPr>
            </a:lvl9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796415"/>
            <a:ext cx="5157787"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796415"/>
            <a:ext cx="5183188"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8" name="Footer Placeholder 7"/>
          <p:cNvSpPr>
            <a:spLocks noGrp="1"/>
          </p:cNvSpPr>
          <p:nvPr>
            <p:ph type="ftr" sz="quarter" idx="11"/>
          </p:nvPr>
        </p:nvSpPr>
        <p:spPr/>
        <p:txBody>
          <a:bodyPr>
            <a:normAutofit/>
          </a:bodyPr>
          <a:lstStyle/>
          <a:p>
            <a:endParaRPr lang="en-US" dirty="0"/>
          </a:p>
        </p:txBody>
      </p:sp>
      <p:sp>
        <p:nvSpPr>
          <p:cNvPr id="9" name="Slide Number Placeholder 8"/>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平行四边形 2"/>
          <p:cNvSpPr>
            <a:spLocks noChangeArrowheads="1"/>
          </p:cNvSpPr>
          <p:nvPr userDrawn="1">
            <p:custDataLst>
              <p:tags r:id="rId1"/>
            </p:custDataLst>
          </p:nvPr>
        </p:nvSpPr>
        <p:spPr bwMode="auto">
          <a:xfrm>
            <a:off x="2551113" y="2183131"/>
            <a:ext cx="7089775" cy="1517650"/>
          </a:xfrm>
          <a:prstGeom prst="parallelogram">
            <a:avLst>
              <a:gd name="adj" fmla="val 3055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2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algn="ctr">
              <a:spcBef>
                <a:spcPct val="0"/>
              </a:spcBef>
              <a:spcAft>
                <a:spcPct val="0"/>
              </a:spcAft>
              <a:buClrTx/>
              <a:buSzTx/>
              <a:buFont typeface="Arial" panose="020B0604020202020204" pitchFamily="34" charset="0"/>
              <a:buNone/>
            </a:pPr>
            <a:endParaRPr lang="zh-CN" altLang="en-US" sz="4800" b="1" dirty="0">
              <a:solidFill>
                <a:srgbClr val="FFFFFF"/>
              </a:solidFill>
              <a:latin typeface="+mj-lt"/>
              <a:ea typeface="+mj-ea"/>
              <a:cs typeface="+mj-cs"/>
            </a:endParaRPr>
          </a:p>
        </p:txBody>
      </p:sp>
      <p:sp>
        <p:nvSpPr>
          <p:cNvPr id="2" name="Title 1"/>
          <p:cNvSpPr>
            <a:spLocks noGrp="1"/>
          </p:cNvSpPr>
          <p:nvPr>
            <p:ph type="title" hasCustomPrompt="1"/>
          </p:nvPr>
        </p:nvSpPr>
        <p:spPr>
          <a:xfrm>
            <a:off x="2551113" y="2183130"/>
            <a:ext cx="7089775" cy="1517650"/>
          </a:xfrm>
          <a:noFill/>
        </p:spPr>
        <p:txBody>
          <a:bodyPr>
            <a:normAutofit/>
          </a:bodyPr>
          <a:lstStyle>
            <a:lvl1pPr algn="ctr">
              <a:defRPr sz="8000">
                <a:solidFill>
                  <a:schemeClr val="bg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4" name="Footer Placeholder 3"/>
          <p:cNvSpPr>
            <a:spLocks noGrp="1"/>
          </p:cNvSpPr>
          <p:nvPr>
            <p:ph type="ftr" sz="quarter" idx="11"/>
          </p:nvPr>
        </p:nvSpPr>
        <p:spPr/>
        <p:txBody>
          <a:bodyPr>
            <a:normAutofit/>
          </a:bodyPr>
          <a:lstStyle/>
          <a:p>
            <a:endParaRPr lang="en-US" dirty="0"/>
          </a:p>
        </p:txBody>
      </p:sp>
      <p:sp>
        <p:nvSpPr>
          <p:cNvPr id="5" name="Slide Number Placeholder 4"/>
          <p:cNvSpPr>
            <a:spLocks noGrp="1"/>
          </p:cNvSpPr>
          <p:nvPr>
            <p:ph type="sldNum" sz="quarter" idx="12"/>
          </p:nvPr>
        </p:nvSpPr>
        <p:spPr/>
        <p:txBody>
          <a:bodyPr>
            <a:normAutofit/>
          </a:bodyPr>
          <a:lstStyle/>
          <a:p>
            <a:fld id="{48F63A3B-78C7-47BE-AE5E-E10140E04643}" type="slidenum">
              <a:rPr lang="en-US" dirty="0"/>
              <a:t>‹#›</a:t>
            </a:fld>
            <a:endParaRPr lang="en-US" dirty="0"/>
          </a:p>
        </p:txBody>
      </p:sp>
      <p:sp>
        <p:nvSpPr>
          <p:cNvPr id="6" name="平行四边形 3"/>
          <p:cNvSpPr>
            <a:spLocks noChangeArrowheads="1"/>
          </p:cNvSpPr>
          <p:nvPr userDrawn="1"/>
        </p:nvSpPr>
        <p:spPr bwMode="auto">
          <a:xfrm>
            <a:off x="3655485" y="3822700"/>
            <a:ext cx="8536516" cy="425450"/>
          </a:xfrm>
          <a:prstGeom prst="parallelogram">
            <a:avLst>
              <a:gd name="adj" fmla="val 0"/>
            </a:avLst>
          </a:prstGeom>
          <a:solidFill>
            <a:schemeClr val="accent4"/>
          </a:solidFill>
          <a:ln>
            <a:noFill/>
          </a:ln>
        </p:spPr>
        <p:txBody>
          <a:bodyPr anchor="ctr">
            <a:normAutofit/>
          </a:bodyP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幼圆" panose="02010509060101010101" pitchFamily="49" charset="-122"/>
                <a:ea typeface="黑体" panose="02010609060101010101" pitchFamily="49" charset="-122"/>
              </a:defRPr>
            </a:lvl1pPr>
            <a:lvl2pPr marL="742950" indent="-285750" algn="just">
              <a:lnSpc>
                <a:spcPct val="120000"/>
              </a:lnSpc>
              <a:spcAft>
                <a:spcPts val="600"/>
              </a:spcAft>
              <a:buClr>
                <a:srgbClr val="83BBDD"/>
              </a:buClr>
              <a:buFont typeface="幼圆" panose="02010509060101010101" pitchFamily="49" charset="-122"/>
              <a:buChar char=" "/>
              <a:defRPr sz="1600">
                <a:solidFill>
                  <a:schemeClr val="tx1"/>
                </a:solidFill>
                <a:latin typeface="幼圆" panose="02010509060101010101" pitchFamily="49" charset="-122"/>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eaLnBrk="1" hangingPunct="1">
              <a:spcBef>
                <a:spcPct val="0"/>
              </a:spcBef>
              <a:buClrTx/>
              <a:buSzTx/>
              <a:buFont typeface="Wingdings" panose="05000000000000000000" pitchFamily="2" charset="2"/>
              <a:buNone/>
              <a:defRPr/>
            </a:pPr>
            <a:endParaRPr lang="zh-CN" altLang="zh-CN" sz="1600">
              <a:solidFill>
                <a:srgbClr val="ACD1E8"/>
              </a:solidFill>
              <a:ea typeface="幼圆" panose="02010509060101010101" pitchFamily="49"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3" name="Footer Placeholder 2"/>
          <p:cNvSpPr>
            <a:spLocks noGrp="1"/>
          </p:cNvSpPr>
          <p:nvPr>
            <p:ph type="ftr" sz="quarter" idx="11"/>
          </p:nvPr>
        </p:nvSpPr>
        <p:spPr/>
        <p:txBody>
          <a:bodyPr>
            <a:normAutofit/>
          </a:bodyPr>
          <a:lstStyle/>
          <a:p>
            <a:endParaRPr lang="en-US" dirty="0"/>
          </a:p>
        </p:txBody>
      </p:sp>
      <p:sp>
        <p:nvSpPr>
          <p:cNvPr id="4" name="Slide Number Placeholder 3"/>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180320" y="1036319"/>
            <a:ext cx="1173480" cy="5140643"/>
          </a:xfrm>
        </p:spPr>
        <p:txBody>
          <a:bodyPr vert="eaVert">
            <a:normAutofit/>
          </a:bodyPr>
          <a:lstStyle/>
          <a:p>
            <a:r>
              <a:rPr lang="zh-CN" altLang="en-US" dirty="0"/>
              <a:t>编辑标题</a:t>
            </a:r>
            <a:endParaRPr lang="en-US" dirty="0"/>
          </a:p>
        </p:txBody>
      </p:sp>
      <p:sp>
        <p:nvSpPr>
          <p:cNvPr id="3" name="Vertical Text Placeholder 2"/>
          <p:cNvSpPr>
            <a:spLocks noGrp="1"/>
          </p:cNvSpPr>
          <p:nvPr>
            <p:ph type="body" orient="vert" idx="1"/>
          </p:nvPr>
        </p:nvSpPr>
        <p:spPr>
          <a:xfrm>
            <a:off x="838200" y="1036319"/>
            <a:ext cx="9235440" cy="5140643"/>
          </a:xfrm>
        </p:spPr>
        <p:txBody>
          <a:bodyPr vert="eaVert">
            <a:normAutofit/>
          </a:body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t>9/17/2022</a:t>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2"/>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3176" y="0"/>
            <a:ext cx="1219517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custDataLst>
              <p:tags r:id="rId16"/>
            </p:custDataLst>
          </p:nvPr>
        </p:nvSpPr>
        <p:spPr>
          <a:xfrm>
            <a:off x="838200" y="568960"/>
            <a:ext cx="10515600" cy="112172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7"/>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2E62FA2D-8AD8-4839-8284-DBE6C369225F}" type="datetimeFigureOut">
              <a:rPr lang="zh-CN" altLang="en-US" smtClean="0"/>
              <a:t>2022/9/17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a:defRPr/>
            </a:pPr>
            <a:fld id="{519A5171-AC11-41CE-8B52-CDB574A4F0EB}" type="slidenum">
              <a:rPr lang="zh-CN" alt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accent2">
            <a:lumMod val="75000"/>
          </a:schemeClr>
        </a:buClr>
        <a:buFont typeface="Wingdings" panose="05000000000000000000" pitchFamily="2" charset="2"/>
        <a:buChar char="m"/>
        <a:defRPr sz="2400" kern="1200">
          <a:solidFill>
            <a:schemeClr val="accent2">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7.GI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66.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5.png"/><Relationship Id="rId5" Type="http://schemas.openxmlformats.org/officeDocument/2006/relationships/notesSlide" Target="../notesSlides/notesSlide29.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0.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2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23.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79.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2"/>
            </p:custDataLst>
          </p:nvPr>
        </p:nvSpPr>
        <p:spPr/>
        <p:txBody>
          <a:bodyPr wrap="square">
            <a:normAutofit/>
          </a:bodyPr>
          <a:lstStyle/>
          <a:p>
            <a:pPr>
              <a:spcAft>
                <a:spcPts val="0"/>
              </a:spcAft>
              <a:defRPr/>
            </a:pPr>
            <a:r>
              <a:rPr lang="en-US" altLang="zh-CN" sz="4500" dirty="0"/>
              <a:t>FACE DETECTION</a:t>
            </a:r>
          </a:p>
        </p:txBody>
      </p:sp>
      <p:sp>
        <p:nvSpPr>
          <p:cNvPr id="4099" name="Rectangle 3"/>
          <p:cNvSpPr>
            <a:spLocks noGrp="1" noChangeArrowheads="1"/>
          </p:cNvSpPr>
          <p:nvPr>
            <p:ph type="subTitle" idx="1"/>
            <p:custDataLst>
              <p:tags r:id="rId3"/>
            </p:custDataLst>
          </p:nvPr>
        </p:nvSpPr>
        <p:spPr>
          <a:xfrm>
            <a:off x="2525489" y="6022569"/>
            <a:ext cx="7097480" cy="539596"/>
          </a:xfrm>
        </p:spPr>
        <p:txBody>
          <a:bodyPr wrap="square" rtlCol="0" anchor="t" anchorCtr="0">
            <a:normAutofit fontScale="90000"/>
          </a:bodyPr>
          <a:lstStyle/>
          <a:p>
            <a:pPr>
              <a:defRPr/>
            </a:pPr>
            <a:r>
              <a:rPr lang="en-US" altLang="zh-CN" sz="2600" b="1" dirty="0">
                <a:solidFill>
                  <a:schemeClr val="bg1">
                    <a:lumMod val="50000"/>
                  </a:schemeClr>
                </a:solidFill>
              </a:rPr>
              <a:t>using custom weights and self trained models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0"/>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10</a:t>
            </a:fld>
            <a:endParaRPr lang="en-GB"/>
          </a:p>
        </p:txBody>
      </p:sp>
      <p:sp>
        <p:nvSpPr>
          <p:cNvPr id="581" name="Google Shape;581;p60"/>
          <p:cNvSpPr/>
          <p:nvPr/>
        </p:nvSpPr>
        <p:spPr>
          <a:xfrm>
            <a:off x="348343" y="6156960"/>
            <a:ext cx="1497875" cy="61830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82" name="Google Shape;582;p60"/>
          <p:cNvPicPr preferRelativeResize="0"/>
          <p:nvPr/>
        </p:nvPicPr>
        <p:blipFill rotWithShape="1">
          <a:blip r:embed="rId3"/>
          <a:srcRect/>
          <a:stretch>
            <a:fillRect/>
          </a:stretch>
        </p:blipFill>
        <p:spPr>
          <a:xfrm>
            <a:off x="6189698" y="1"/>
            <a:ext cx="6002303" cy="3428999"/>
          </a:xfrm>
          <a:prstGeom prst="rect">
            <a:avLst/>
          </a:prstGeom>
          <a:noFill/>
          <a:ln>
            <a:noFill/>
          </a:ln>
        </p:spPr>
      </p:pic>
      <p:pic>
        <p:nvPicPr>
          <p:cNvPr id="583" name="Google Shape;583;p60"/>
          <p:cNvPicPr preferRelativeResize="0"/>
          <p:nvPr/>
        </p:nvPicPr>
        <p:blipFill rotWithShape="1">
          <a:blip r:embed="rId4"/>
          <a:srcRect/>
          <a:stretch>
            <a:fillRect/>
          </a:stretch>
        </p:blipFill>
        <p:spPr>
          <a:xfrm>
            <a:off x="572605" y="481493"/>
            <a:ext cx="7204643" cy="4743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1"/>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11</a:t>
            </a:fld>
            <a:endParaRPr lang="en-GB"/>
          </a:p>
        </p:txBody>
      </p:sp>
      <p:pic>
        <p:nvPicPr>
          <p:cNvPr id="589" name="Google Shape;589;p61"/>
          <p:cNvPicPr preferRelativeResize="0"/>
          <p:nvPr/>
        </p:nvPicPr>
        <p:blipFill rotWithShape="1">
          <a:blip r:embed="rId3"/>
          <a:srcRect b="1508"/>
          <a:stretch>
            <a:fillRect/>
          </a:stretch>
        </p:blipFill>
        <p:spPr>
          <a:xfrm>
            <a:off x="6551642" y="264160"/>
            <a:ext cx="5620039" cy="4603325"/>
          </a:xfrm>
          <a:prstGeom prst="rect">
            <a:avLst/>
          </a:prstGeom>
          <a:noFill/>
          <a:ln>
            <a:noFill/>
          </a:ln>
        </p:spPr>
      </p:pic>
      <p:sp>
        <p:nvSpPr>
          <p:cNvPr id="590" name="Google Shape;590;p61"/>
          <p:cNvSpPr/>
          <p:nvPr/>
        </p:nvSpPr>
        <p:spPr>
          <a:xfrm>
            <a:off x="252550" y="6148251"/>
            <a:ext cx="1506583" cy="62701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1" name="Google Shape;591;p61"/>
          <p:cNvSpPr txBox="1"/>
          <p:nvPr/>
        </p:nvSpPr>
        <p:spPr>
          <a:xfrm>
            <a:off x="360325" y="214895"/>
            <a:ext cx="11150600" cy="920336"/>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a:solidFill>
                  <a:srgbClr val="1D72AB"/>
                </a:solidFill>
                <a:latin typeface="Corbel" panose="020B0503020204020204"/>
                <a:ea typeface="Corbel" panose="020B0503020204020204"/>
                <a:cs typeface="Corbel" panose="020B0503020204020204"/>
                <a:sym typeface="Corbel" panose="020B0503020204020204"/>
              </a:rPr>
              <a:t>HARD AND SOFT SVM:</a:t>
            </a:r>
            <a:endParaRPr sz="3200" b="1">
              <a:solidFill>
                <a:srgbClr val="1D72AB"/>
              </a:solidFill>
              <a:latin typeface="Corbel" panose="020B0503020204020204"/>
              <a:ea typeface="Corbel" panose="020B0503020204020204"/>
              <a:cs typeface="Corbel" panose="020B0503020204020204"/>
              <a:sym typeface="Corbel" panose="020B0503020204020204"/>
            </a:endParaRPr>
          </a:p>
        </p:txBody>
      </p:sp>
      <p:pic>
        <p:nvPicPr>
          <p:cNvPr id="592" name="Google Shape;592;p61"/>
          <p:cNvPicPr preferRelativeResize="0"/>
          <p:nvPr/>
        </p:nvPicPr>
        <p:blipFill rotWithShape="1">
          <a:blip r:embed="rId4"/>
          <a:srcRect/>
          <a:stretch>
            <a:fillRect/>
          </a:stretch>
        </p:blipFill>
        <p:spPr>
          <a:xfrm>
            <a:off x="57951" y="1350124"/>
            <a:ext cx="6255071" cy="3391075"/>
          </a:xfrm>
          <a:prstGeom prst="rect">
            <a:avLst/>
          </a:prstGeom>
          <a:noFill/>
          <a:ln>
            <a:noFill/>
          </a:ln>
        </p:spPr>
      </p:pic>
      <p:sp>
        <p:nvSpPr>
          <p:cNvPr id="593" name="Google Shape;593;p61"/>
          <p:cNvSpPr txBox="1"/>
          <p:nvPr/>
        </p:nvSpPr>
        <p:spPr>
          <a:xfrm>
            <a:off x="252550" y="4956093"/>
            <a:ext cx="11591108" cy="1528904"/>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222222"/>
                </a:solidFill>
                <a:latin typeface="Lato" panose="020F0502020204030203"/>
                <a:ea typeface="Lato" panose="020F0502020204030203"/>
                <a:cs typeface="Lato" panose="020F0502020204030203"/>
                <a:sym typeface="Lato" panose="020F0502020204030203"/>
              </a:rPr>
              <a:t>Hard margin SVM does not allow any misclassification to happen.</a:t>
            </a:r>
            <a:endParaRPr sz="1867">
              <a:solidFill>
                <a:srgbClr val="222222"/>
              </a:solidFill>
              <a:latin typeface="Lato" panose="020F0502020204030203"/>
              <a:ea typeface="Lato" panose="020F0502020204030203"/>
              <a:cs typeface="Lato" panose="020F0502020204030203"/>
              <a:sym typeface="Lato" panose="020F0502020204030203"/>
            </a:endParaRPr>
          </a:p>
          <a:p>
            <a:pPr>
              <a:spcBef>
                <a:spcPts val="0"/>
              </a:spcBef>
              <a:spcAft>
                <a:spcPts val="0"/>
              </a:spcAft>
            </a:pPr>
            <a:r>
              <a:rPr lang="en-GB" sz="1867">
                <a:solidFill>
                  <a:srgbClr val="222222"/>
                </a:solidFill>
                <a:latin typeface="Lato" panose="020F0502020204030203"/>
                <a:ea typeface="Lato" panose="020F0502020204030203"/>
                <a:cs typeface="Lato" panose="020F0502020204030203"/>
                <a:sym typeface="Lato" panose="020F0502020204030203"/>
              </a:rPr>
              <a:t>In case our data is non-separable/ nonlinear then the Hard margin SVM will not return any hyperplane as it will not be able to separate the data. Hence this is where Soft Margin SVM comes to the rescue.</a:t>
            </a:r>
            <a:endParaRPr sz="1867">
              <a:solidFill>
                <a:srgbClr val="222222"/>
              </a:solidFill>
              <a:latin typeface="Lato" panose="020F0502020204030203"/>
              <a:ea typeface="Lato" panose="020F0502020204030203"/>
              <a:cs typeface="Lato" panose="020F0502020204030203"/>
              <a:sym typeface="Lato" panose="020F0502020204030203"/>
            </a:endParaRPr>
          </a:p>
          <a:p>
            <a:pPr>
              <a:spcBef>
                <a:spcPts val="0"/>
              </a:spcBef>
              <a:spcAft>
                <a:spcPts val="0"/>
              </a:spcAft>
            </a:pPr>
            <a:r>
              <a:rPr lang="en-GB" sz="1867">
                <a:solidFill>
                  <a:srgbClr val="222222"/>
                </a:solidFill>
                <a:latin typeface="Lato" panose="020F0502020204030203"/>
                <a:ea typeface="Lato" panose="020F0502020204030203"/>
                <a:cs typeface="Lato" panose="020F0502020204030203"/>
                <a:sym typeface="Lato" panose="020F0502020204030203"/>
              </a:rPr>
              <a:t>Soft margin SVM allows some misclassification to happen by relaxing the hard constraints of Support Vector Machine.</a:t>
            </a:r>
            <a:endParaRPr sz="1867">
              <a:solidFill>
                <a:srgbClr val="22222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2"/>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12</a:t>
            </a:fld>
            <a:endParaRPr lang="en-GB"/>
          </a:p>
        </p:txBody>
      </p:sp>
      <p:sp>
        <p:nvSpPr>
          <p:cNvPr id="599" name="Google Shape;599;p62"/>
          <p:cNvSpPr/>
          <p:nvPr/>
        </p:nvSpPr>
        <p:spPr>
          <a:xfrm>
            <a:off x="304801" y="6165670"/>
            <a:ext cx="1436913" cy="57476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0" name="Google Shape;600;p62"/>
          <p:cNvSpPr txBox="1">
            <a:spLocks noGrp="1"/>
          </p:cNvSpPr>
          <p:nvPr>
            <p:ph type="title"/>
          </p:nvPr>
        </p:nvSpPr>
        <p:spPr>
          <a:xfrm>
            <a:off x="213096" y="-101721"/>
            <a:ext cx="5405384" cy="920336"/>
          </a:xfrm>
          <a:prstGeom prst="rect">
            <a:avLst/>
          </a:prstGeom>
          <a:noFill/>
          <a:ln>
            <a:noFill/>
          </a:ln>
        </p:spPr>
        <p:txBody>
          <a:bodyPr spcFirstLastPara="1" vert="horz" wrap="square" lIns="0" tIns="0" rIns="0" bIns="0" rtlCol="0" anchor="b" anchorCtr="0">
            <a:noAutofit/>
          </a:bodyPr>
          <a:lstStyle/>
          <a:p>
            <a:pPr>
              <a:buClr>
                <a:schemeClr val="accent4"/>
              </a:buClr>
            </a:pPr>
            <a:r>
              <a:rPr lang="en-GB" dirty="0">
                <a:solidFill>
                  <a:srgbClr val="FF0000"/>
                </a:solidFill>
              </a:rPr>
              <a:t>                                                 </a:t>
            </a:r>
            <a:r>
              <a:rPr lang="en-GB" u="sng" dirty="0">
                <a:solidFill>
                  <a:srgbClr val="FF0000"/>
                </a:solidFill>
              </a:rPr>
              <a:t>KERNEL TRICK</a:t>
            </a:r>
            <a:endParaRPr u="sng" dirty="0">
              <a:solidFill>
                <a:srgbClr val="FF0000"/>
              </a:solidFill>
            </a:endParaRPr>
          </a:p>
        </p:txBody>
      </p:sp>
      <p:sp>
        <p:nvSpPr>
          <p:cNvPr id="601" name="Google Shape;601;p62"/>
          <p:cNvSpPr txBox="1"/>
          <p:nvPr/>
        </p:nvSpPr>
        <p:spPr>
          <a:xfrm>
            <a:off x="213096" y="1213732"/>
            <a:ext cx="7224024" cy="2390871"/>
          </a:xfrm>
          <a:prstGeom prst="rect">
            <a:avLst/>
          </a:prstGeom>
          <a:noFill/>
          <a:ln>
            <a:noFill/>
          </a:ln>
        </p:spPr>
        <p:txBody>
          <a:bodyPr spcFirstLastPara="1" wrap="square" lIns="91433" tIns="45700" rIns="91433" bIns="45700" anchor="t" anchorCtr="0">
            <a:spAutoFit/>
          </a:bodyPr>
          <a:lstStyle/>
          <a:p>
            <a:pPr marL="287859" indent="-287859">
              <a:spcBef>
                <a:spcPts val="0"/>
              </a:spcBef>
              <a:spcAft>
                <a:spcPts val="0"/>
              </a:spcAft>
              <a:buClr>
                <a:srgbClr val="222222"/>
              </a:buClr>
              <a:buSzPts val="1400"/>
              <a:buFont typeface="Noto Sans Symbols"/>
              <a:buChar char="❑"/>
            </a:pPr>
            <a:r>
              <a:rPr lang="en-GB" sz="1867" dirty="0">
                <a:solidFill>
                  <a:srgbClr val="222222"/>
                </a:solidFill>
                <a:latin typeface="Lato" panose="020F0502020204030203"/>
                <a:ea typeface="Lato" panose="020F0502020204030203"/>
                <a:cs typeface="Lato" panose="020F0502020204030203"/>
                <a:sym typeface="Lato" panose="020F0502020204030203"/>
              </a:rPr>
              <a:t>Support Vector Machine deals with nonlinear data by transforming it into a higher dimension where it is linearly separable. </a:t>
            </a:r>
            <a:endParaRPr sz="1867" dirty="0">
              <a:solidFill>
                <a:srgbClr val="222222"/>
              </a:solidFill>
              <a:latin typeface="Lato" panose="020F0502020204030203"/>
              <a:ea typeface="Lato" panose="020F0502020204030203"/>
              <a:cs typeface="Lato" panose="020F0502020204030203"/>
              <a:sym typeface="Lato" panose="020F0502020204030203"/>
            </a:endParaRPr>
          </a:p>
          <a:p>
            <a:pPr marL="287859" indent="-287859">
              <a:spcBef>
                <a:spcPts val="0"/>
              </a:spcBef>
              <a:spcAft>
                <a:spcPts val="0"/>
              </a:spcAft>
              <a:buClr>
                <a:srgbClr val="222222"/>
              </a:buClr>
              <a:buSzPts val="1400"/>
              <a:buFont typeface="Noto Sans Symbols"/>
              <a:buChar char="❑"/>
            </a:pPr>
            <a:r>
              <a:rPr lang="en-GB" sz="1867" dirty="0">
                <a:solidFill>
                  <a:srgbClr val="222222"/>
                </a:solidFill>
                <a:latin typeface="Lato" panose="020F0502020204030203"/>
                <a:ea typeface="Lato" panose="020F0502020204030203"/>
                <a:cs typeface="Lato" panose="020F0502020204030203"/>
                <a:sym typeface="Lato" panose="020F0502020204030203"/>
              </a:rPr>
              <a:t>Support Vector Machine does so by using different values of Kernel. </a:t>
            </a:r>
            <a:endParaRPr sz="1867" dirty="0">
              <a:solidFill>
                <a:srgbClr val="222222"/>
              </a:solidFill>
              <a:latin typeface="Lato" panose="020F0502020204030203"/>
              <a:ea typeface="Lato" panose="020F0502020204030203"/>
              <a:cs typeface="Lato" panose="020F0502020204030203"/>
              <a:sym typeface="Lato" panose="020F0502020204030203"/>
            </a:endParaRPr>
          </a:p>
          <a:p>
            <a:pPr marL="287859" indent="-287859">
              <a:spcBef>
                <a:spcPts val="0"/>
              </a:spcBef>
              <a:spcAft>
                <a:spcPts val="0"/>
              </a:spcAft>
              <a:buClr>
                <a:srgbClr val="222222"/>
              </a:buClr>
              <a:buSzPts val="1400"/>
              <a:buFont typeface="Noto Sans Symbols"/>
              <a:buChar char="❑"/>
            </a:pPr>
            <a:r>
              <a:rPr lang="en-GB" sz="1867" dirty="0">
                <a:solidFill>
                  <a:srgbClr val="222222"/>
                </a:solidFill>
                <a:latin typeface="Lato" panose="020F0502020204030203"/>
                <a:ea typeface="Lato" panose="020F0502020204030203"/>
                <a:cs typeface="Lato" panose="020F0502020204030203"/>
                <a:sym typeface="Lato" panose="020F0502020204030203"/>
              </a:rPr>
              <a:t>We have various options available with kernel like, </a:t>
            </a:r>
            <a:r>
              <a:rPr lang="en-GB" sz="1867" b="1" dirty="0">
                <a:solidFill>
                  <a:srgbClr val="222222"/>
                </a:solidFill>
                <a:latin typeface="Lato" panose="020F0502020204030203"/>
                <a:ea typeface="Lato" panose="020F0502020204030203"/>
                <a:cs typeface="Lato" panose="020F0502020204030203"/>
                <a:sym typeface="Lato" panose="020F0502020204030203"/>
              </a:rPr>
              <a:t>‘linear’, “</a:t>
            </a:r>
            <a:r>
              <a:rPr lang="en-GB" sz="1867" b="1" dirty="0" err="1">
                <a:solidFill>
                  <a:srgbClr val="222222"/>
                </a:solidFill>
                <a:latin typeface="Lato" panose="020F0502020204030203"/>
                <a:ea typeface="Lato" panose="020F0502020204030203"/>
                <a:cs typeface="Lato" panose="020F0502020204030203"/>
                <a:sym typeface="Lato" panose="020F0502020204030203"/>
              </a:rPr>
              <a:t>rbf</a:t>
            </a:r>
            <a:r>
              <a:rPr lang="en-GB" sz="1867" b="1" dirty="0">
                <a:solidFill>
                  <a:srgbClr val="222222"/>
                </a:solidFill>
                <a:latin typeface="Lato" panose="020F0502020204030203"/>
                <a:ea typeface="Lato" panose="020F0502020204030203"/>
                <a:cs typeface="Lato" panose="020F0502020204030203"/>
                <a:sym typeface="Lato" panose="020F0502020204030203"/>
              </a:rPr>
              <a:t>”, ”poly”</a:t>
            </a:r>
            <a:r>
              <a:rPr lang="en-GB" sz="1867" dirty="0">
                <a:solidFill>
                  <a:srgbClr val="222222"/>
                </a:solidFill>
                <a:latin typeface="Lato" panose="020F0502020204030203"/>
                <a:ea typeface="Lato" panose="020F0502020204030203"/>
                <a:cs typeface="Lato" panose="020F0502020204030203"/>
                <a:sym typeface="Lato" panose="020F0502020204030203"/>
              </a:rPr>
              <a:t> and others (default value is “</a:t>
            </a:r>
            <a:r>
              <a:rPr lang="en-GB" sz="1867" dirty="0" err="1">
                <a:solidFill>
                  <a:srgbClr val="222222"/>
                </a:solidFill>
                <a:latin typeface="Lato" panose="020F0502020204030203"/>
                <a:ea typeface="Lato" panose="020F0502020204030203"/>
                <a:cs typeface="Lato" panose="020F0502020204030203"/>
                <a:sym typeface="Lato" panose="020F0502020204030203"/>
              </a:rPr>
              <a:t>rbf</a:t>
            </a:r>
            <a:r>
              <a:rPr lang="en-GB" sz="1867" dirty="0">
                <a:solidFill>
                  <a:srgbClr val="222222"/>
                </a:solidFill>
                <a:latin typeface="Lato" panose="020F0502020204030203"/>
                <a:ea typeface="Lato" panose="020F0502020204030203"/>
                <a:cs typeface="Lato" panose="020F0502020204030203"/>
                <a:sym typeface="Lato" panose="020F0502020204030203"/>
              </a:rPr>
              <a:t>”). </a:t>
            </a:r>
            <a:r>
              <a:rPr lang="en-GB" sz="1867" i="1" dirty="0">
                <a:solidFill>
                  <a:srgbClr val="222222"/>
                </a:solidFill>
                <a:latin typeface="Lato" panose="020F0502020204030203"/>
                <a:ea typeface="Lato" panose="020F0502020204030203"/>
                <a:cs typeface="Lato" panose="020F0502020204030203"/>
                <a:sym typeface="Lato" panose="020F0502020204030203"/>
              </a:rPr>
              <a:t>Here “</a:t>
            </a:r>
            <a:r>
              <a:rPr lang="en-GB" sz="1867" i="1" dirty="0" err="1">
                <a:solidFill>
                  <a:srgbClr val="222222"/>
                </a:solidFill>
                <a:latin typeface="Lato" panose="020F0502020204030203"/>
                <a:ea typeface="Lato" panose="020F0502020204030203"/>
                <a:cs typeface="Lato" panose="020F0502020204030203"/>
                <a:sym typeface="Lato" panose="020F0502020204030203"/>
              </a:rPr>
              <a:t>rbf</a:t>
            </a:r>
            <a:r>
              <a:rPr lang="en-GB" sz="1867" i="1" dirty="0">
                <a:solidFill>
                  <a:srgbClr val="222222"/>
                </a:solidFill>
                <a:latin typeface="Lato" panose="020F0502020204030203"/>
                <a:ea typeface="Lato" panose="020F0502020204030203"/>
                <a:cs typeface="Lato" panose="020F0502020204030203"/>
                <a:sym typeface="Lato" panose="020F0502020204030203"/>
              </a:rPr>
              <a:t>” and “poly” are useful for non-linear hyper-plane.</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02" name="Google Shape;602;p62"/>
          <p:cNvPicPr preferRelativeResize="0"/>
          <p:nvPr/>
        </p:nvPicPr>
        <p:blipFill rotWithShape="1">
          <a:blip r:embed="rId3"/>
          <a:srcRect/>
          <a:stretch>
            <a:fillRect/>
          </a:stretch>
        </p:blipFill>
        <p:spPr>
          <a:xfrm>
            <a:off x="7347355" y="-10160"/>
            <a:ext cx="4844645" cy="3429000"/>
          </a:xfrm>
          <a:prstGeom prst="rect">
            <a:avLst/>
          </a:prstGeom>
          <a:noFill/>
          <a:ln>
            <a:noFill/>
          </a:ln>
        </p:spPr>
      </p:pic>
      <p:sp>
        <p:nvSpPr>
          <p:cNvPr id="603" name="Google Shape;603;p62"/>
          <p:cNvSpPr txBox="1"/>
          <p:nvPr/>
        </p:nvSpPr>
        <p:spPr>
          <a:xfrm>
            <a:off x="4223155" y="3438097"/>
            <a:ext cx="6248400" cy="2390871"/>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dirty="0">
                <a:solidFill>
                  <a:srgbClr val="292929"/>
                </a:solidFill>
                <a:latin typeface="Arial" panose="020B0604020202020204"/>
                <a:ea typeface="Arial" panose="020B0604020202020204"/>
                <a:cs typeface="Arial" panose="020B0604020202020204"/>
                <a:sym typeface="Arial" panose="020B0604020202020204"/>
              </a:rPr>
              <a:t>In the following 2-d example, we can separate the data with any of the three lines, and then just assign classes based on whether the observation lies above or below the line. The data are 2-dimensional vectors specified by the features X1 and X2 with class labels as either y =1 (blue) or y = 0 (red).</a:t>
            </a:r>
            <a:endParaRPr sz="1867" dirty="0">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br>
              <a:rPr lang="en-GB" sz="1867" dirty="0">
                <a:solidFill>
                  <a:schemeClr val="dk1"/>
                </a:solidFill>
                <a:latin typeface="Calibri" panose="020F0502020204030204"/>
                <a:ea typeface="Calibri" panose="020F0502020204030204"/>
                <a:cs typeface="Calibri" panose="020F0502020204030204"/>
                <a:sym typeface="Calibri" panose="020F0502020204030204"/>
              </a:rPr>
            </a:b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04" name="Google Shape;604;p62"/>
          <p:cNvPicPr preferRelativeResize="0"/>
          <p:nvPr/>
        </p:nvPicPr>
        <p:blipFill rotWithShape="1">
          <a:blip r:embed="rId4"/>
          <a:srcRect/>
          <a:stretch>
            <a:fillRect/>
          </a:stretch>
        </p:blipFill>
        <p:spPr>
          <a:xfrm>
            <a:off x="563489" y="3584236"/>
            <a:ext cx="3309273" cy="2965186"/>
          </a:xfrm>
          <a:prstGeom prst="rect">
            <a:avLst/>
          </a:prstGeom>
          <a:noFill/>
          <a:ln>
            <a:noFill/>
          </a:ln>
        </p:spPr>
      </p:pic>
      <p:sp>
        <p:nvSpPr>
          <p:cNvPr id="605" name="Google Shape;605;p62"/>
          <p:cNvSpPr txBox="1"/>
          <p:nvPr/>
        </p:nvSpPr>
        <p:spPr>
          <a:xfrm>
            <a:off x="4223155" y="5269528"/>
            <a:ext cx="6479679" cy="1241582"/>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dirty="0">
                <a:solidFill>
                  <a:srgbClr val="292929"/>
                </a:solidFill>
                <a:latin typeface="Arial" panose="020B0604020202020204"/>
                <a:ea typeface="Arial" panose="020B0604020202020204"/>
                <a:cs typeface="Arial" panose="020B0604020202020204"/>
                <a:sym typeface="Arial" panose="020B0604020202020204"/>
              </a:rPr>
              <a:t>To train a support vector classifier, we find the </a:t>
            </a:r>
            <a:r>
              <a:rPr lang="en-GB" sz="1867" i="1" dirty="0">
                <a:solidFill>
                  <a:srgbClr val="292929"/>
                </a:solidFill>
                <a:latin typeface="Arial" panose="020B0604020202020204"/>
                <a:ea typeface="Arial" panose="020B0604020202020204"/>
                <a:cs typeface="Arial" panose="020B0604020202020204"/>
                <a:sym typeface="Arial" panose="020B0604020202020204"/>
              </a:rPr>
              <a:t>maximal margin hyperplane</a:t>
            </a:r>
            <a:r>
              <a:rPr lang="en-GB" sz="1867" dirty="0">
                <a:solidFill>
                  <a:srgbClr val="292929"/>
                </a:solidFill>
                <a:latin typeface="Arial" panose="020B0604020202020204"/>
                <a:ea typeface="Arial" panose="020B0604020202020204"/>
                <a:cs typeface="Arial" panose="020B0604020202020204"/>
                <a:sym typeface="Arial" panose="020B0604020202020204"/>
              </a:rPr>
              <a:t>, or </a:t>
            </a:r>
            <a:r>
              <a:rPr lang="en-GB" sz="1867" i="1" dirty="0">
                <a:solidFill>
                  <a:srgbClr val="292929"/>
                </a:solidFill>
                <a:latin typeface="Arial" panose="020B0604020202020204"/>
                <a:ea typeface="Arial" panose="020B0604020202020204"/>
                <a:cs typeface="Arial" panose="020B0604020202020204"/>
                <a:sym typeface="Arial" panose="020B0604020202020204"/>
              </a:rPr>
              <a:t>optimal separating hyperplane</a:t>
            </a:r>
            <a:r>
              <a:rPr lang="en-GB" sz="1867" dirty="0">
                <a:solidFill>
                  <a:srgbClr val="292929"/>
                </a:solidFill>
                <a:latin typeface="Arial" panose="020B0604020202020204"/>
                <a:ea typeface="Arial" panose="020B0604020202020204"/>
                <a:cs typeface="Arial" panose="020B0604020202020204"/>
                <a:sym typeface="Arial" panose="020B0604020202020204"/>
              </a:rPr>
              <a:t>, which optimally separates the two classes in order to generalize to new data and make accurate classification predictions.</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3"/>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13</a:t>
            </a:fld>
            <a:endParaRPr lang="en-GB"/>
          </a:p>
        </p:txBody>
      </p:sp>
      <p:sp>
        <p:nvSpPr>
          <p:cNvPr id="611" name="Google Shape;611;p63"/>
          <p:cNvSpPr/>
          <p:nvPr/>
        </p:nvSpPr>
        <p:spPr>
          <a:xfrm>
            <a:off x="391885" y="6104710"/>
            <a:ext cx="1314995" cy="62701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2" name="Google Shape;612;p63"/>
          <p:cNvSpPr txBox="1"/>
          <p:nvPr/>
        </p:nvSpPr>
        <p:spPr>
          <a:xfrm>
            <a:off x="335281" y="341199"/>
            <a:ext cx="11521439" cy="954260"/>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Support vector machines are much harder to interpret in higher dimensions. It is much harder to visualize how the data can be linearly separable, and what the decision boundary will look like. A hyperplane in p-dimensions is a p-1 dimensional “flat” subspace that lies inside the larger p-dimensional space.</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3" name="Google Shape;613;p63"/>
          <p:cNvSpPr txBox="1"/>
          <p:nvPr/>
        </p:nvSpPr>
        <p:spPr>
          <a:xfrm>
            <a:off x="335280" y="1418548"/>
            <a:ext cx="11856720" cy="379615"/>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In 2 dimensions, the hyperplane is just a line. In 3 dimensions, the hyperplane is a regular 2-d plane.</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4" name="Google Shape;614;p63"/>
          <p:cNvSpPr txBox="1"/>
          <p:nvPr/>
        </p:nvSpPr>
        <p:spPr>
          <a:xfrm>
            <a:off x="335280" y="1941900"/>
            <a:ext cx="6248400" cy="379615"/>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4EA6E1"/>
                </a:solidFill>
                <a:latin typeface="Arial" panose="020B0604020202020204"/>
                <a:ea typeface="Arial" panose="020B0604020202020204"/>
                <a:cs typeface="Arial" panose="020B0604020202020204"/>
                <a:sym typeface="Arial" panose="020B0604020202020204"/>
              </a:rPr>
              <a:t>Mathematically, we have the following:</a:t>
            </a:r>
            <a:endParaRPr sz="1867">
              <a:solidFill>
                <a:srgbClr val="4EA6E1"/>
              </a:solidFill>
              <a:latin typeface="Calibri" panose="020F0502020204030204"/>
              <a:ea typeface="Calibri" panose="020F0502020204030204"/>
              <a:cs typeface="Calibri" panose="020F0502020204030204"/>
              <a:sym typeface="Calibri" panose="020F0502020204030204"/>
            </a:endParaRPr>
          </a:p>
        </p:txBody>
      </p:sp>
      <p:pic>
        <p:nvPicPr>
          <p:cNvPr id="615" name="Google Shape;615;p63"/>
          <p:cNvPicPr preferRelativeResize="0"/>
          <p:nvPr/>
        </p:nvPicPr>
        <p:blipFill rotWithShape="1">
          <a:blip r:embed="rId3"/>
          <a:srcRect/>
          <a:stretch>
            <a:fillRect/>
          </a:stretch>
        </p:blipFill>
        <p:spPr>
          <a:xfrm>
            <a:off x="391885" y="2506417"/>
            <a:ext cx="4692891" cy="3911801"/>
          </a:xfrm>
          <a:prstGeom prst="rect">
            <a:avLst/>
          </a:prstGeom>
          <a:noFill/>
          <a:ln>
            <a:noFill/>
          </a:ln>
        </p:spPr>
      </p:pic>
      <p:sp>
        <p:nvSpPr>
          <p:cNvPr id="616" name="Google Shape;616;p63"/>
          <p:cNvSpPr txBox="1"/>
          <p:nvPr/>
        </p:nvSpPr>
        <p:spPr>
          <a:xfrm>
            <a:off x="5262525" y="1753365"/>
            <a:ext cx="6248400" cy="2390871"/>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dirty="0">
                <a:solidFill>
                  <a:srgbClr val="292929"/>
                </a:solidFill>
                <a:latin typeface="Arial" panose="020B0604020202020204"/>
                <a:ea typeface="Arial" panose="020B0604020202020204"/>
                <a:cs typeface="Arial" panose="020B0604020202020204"/>
                <a:sym typeface="Arial" panose="020B0604020202020204"/>
              </a:rPr>
              <a:t>Support vector classification relies on this notion of linearly separable data. “Soft margin” classification can accommodate some classification errors on the training data, in the case where data is not perfectly linearly separable. However, in practice data is often very far from being linearly separable, and we need to transform the data into a higher dimensional space in order to fit a support vector classifier.</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17" name="Google Shape;617;p63" descr="Support Vector Machines: An &quot;out of the box&quot; classifier"/>
          <p:cNvPicPr preferRelativeResize="0"/>
          <p:nvPr/>
        </p:nvPicPr>
        <p:blipFill rotWithShape="1">
          <a:blip r:embed="rId4"/>
          <a:srcRect/>
          <a:stretch>
            <a:fillRect/>
          </a:stretch>
        </p:blipFill>
        <p:spPr>
          <a:xfrm>
            <a:off x="5262525" y="4156891"/>
            <a:ext cx="5790443" cy="26566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4"/>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14</a:t>
            </a:fld>
            <a:endParaRPr lang="en-GB"/>
          </a:p>
        </p:txBody>
      </p:sp>
      <p:sp>
        <p:nvSpPr>
          <p:cNvPr id="624" name="Google Shape;624;p64"/>
          <p:cNvSpPr/>
          <p:nvPr/>
        </p:nvSpPr>
        <p:spPr>
          <a:xfrm>
            <a:off x="278675" y="6200503"/>
            <a:ext cx="1436915" cy="54864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25" name="Google Shape;625;p64"/>
          <p:cNvPicPr preferRelativeResize="0"/>
          <p:nvPr/>
        </p:nvPicPr>
        <p:blipFill rotWithShape="1">
          <a:blip r:embed="rId3"/>
          <a:srcRect/>
          <a:stretch>
            <a:fillRect/>
          </a:stretch>
        </p:blipFill>
        <p:spPr>
          <a:xfrm>
            <a:off x="0" y="184679"/>
            <a:ext cx="6790731" cy="4030271"/>
          </a:xfrm>
          <a:prstGeom prst="rect">
            <a:avLst/>
          </a:prstGeom>
          <a:noFill/>
          <a:ln>
            <a:noFill/>
          </a:ln>
        </p:spPr>
      </p:pic>
      <p:pic>
        <p:nvPicPr>
          <p:cNvPr id="626" name="Google Shape;626;p64"/>
          <p:cNvPicPr preferRelativeResize="0"/>
          <p:nvPr/>
        </p:nvPicPr>
        <p:blipFill rotWithShape="1">
          <a:blip r:embed="rId4"/>
          <a:srcRect/>
          <a:stretch>
            <a:fillRect/>
          </a:stretch>
        </p:blipFill>
        <p:spPr>
          <a:xfrm>
            <a:off x="158299" y="4409663"/>
            <a:ext cx="5578751" cy="1596128"/>
          </a:xfrm>
          <a:prstGeom prst="rect">
            <a:avLst/>
          </a:prstGeom>
          <a:noFill/>
          <a:ln>
            <a:noFill/>
          </a:ln>
        </p:spPr>
      </p:pic>
      <p:pic>
        <p:nvPicPr>
          <p:cNvPr id="627" name="Google Shape;627;p64"/>
          <p:cNvPicPr preferRelativeResize="0"/>
          <p:nvPr/>
        </p:nvPicPr>
        <p:blipFill rotWithShape="1">
          <a:blip r:embed="rId5"/>
          <a:srcRect/>
          <a:stretch>
            <a:fillRect/>
          </a:stretch>
        </p:blipFill>
        <p:spPr>
          <a:xfrm>
            <a:off x="7370360" y="-2"/>
            <a:ext cx="4821641" cy="2609571"/>
          </a:xfrm>
          <a:prstGeom prst="rect">
            <a:avLst/>
          </a:prstGeom>
          <a:noFill/>
          <a:ln>
            <a:noFill/>
          </a:ln>
        </p:spPr>
      </p:pic>
      <p:pic>
        <p:nvPicPr>
          <p:cNvPr id="628" name="Google Shape;628;p64"/>
          <p:cNvPicPr preferRelativeResize="0"/>
          <p:nvPr/>
        </p:nvPicPr>
        <p:blipFill rotWithShape="1">
          <a:blip r:embed="rId6"/>
          <a:srcRect/>
          <a:stretch>
            <a:fillRect/>
          </a:stretch>
        </p:blipFill>
        <p:spPr>
          <a:xfrm>
            <a:off x="6252755" y="2451463"/>
            <a:ext cx="5660571" cy="3916400"/>
          </a:xfrm>
          <a:prstGeom prst="rect">
            <a:avLst/>
          </a:prstGeom>
          <a:noFill/>
          <a:ln>
            <a:noFill/>
          </a:ln>
        </p:spPr>
      </p:pic>
      <p:sp>
        <p:nvSpPr>
          <p:cNvPr id="629" name="Google Shape;629;p64"/>
          <p:cNvSpPr/>
          <p:nvPr/>
        </p:nvSpPr>
        <p:spPr>
          <a:xfrm>
            <a:off x="4763590" y="1419498"/>
            <a:ext cx="1045028" cy="67926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0" name="Google Shape;630;p64"/>
          <p:cNvSpPr/>
          <p:nvPr/>
        </p:nvSpPr>
        <p:spPr>
          <a:xfrm>
            <a:off x="10798629" y="3230881"/>
            <a:ext cx="949235" cy="62701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5"/>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15</a:t>
            </a:fld>
            <a:endParaRPr lang="en-GB"/>
          </a:p>
        </p:txBody>
      </p:sp>
      <p:sp>
        <p:nvSpPr>
          <p:cNvPr id="636" name="Google Shape;636;p65"/>
          <p:cNvSpPr/>
          <p:nvPr/>
        </p:nvSpPr>
        <p:spPr>
          <a:xfrm>
            <a:off x="304801" y="6087291"/>
            <a:ext cx="1384663" cy="6966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37" name="Google Shape;637;p65"/>
          <p:cNvPicPr preferRelativeResize="0"/>
          <p:nvPr/>
        </p:nvPicPr>
        <p:blipFill rotWithShape="1">
          <a:blip r:embed="rId3"/>
          <a:srcRect/>
          <a:stretch>
            <a:fillRect/>
          </a:stretch>
        </p:blipFill>
        <p:spPr>
          <a:xfrm>
            <a:off x="103236" y="4286715"/>
            <a:ext cx="5849672" cy="2571285"/>
          </a:xfrm>
          <a:prstGeom prst="rect">
            <a:avLst/>
          </a:prstGeom>
          <a:noFill/>
          <a:ln>
            <a:noFill/>
          </a:ln>
        </p:spPr>
      </p:pic>
      <p:sp>
        <p:nvSpPr>
          <p:cNvPr id="638" name="Google Shape;638;p65"/>
          <p:cNvSpPr txBox="1"/>
          <p:nvPr/>
        </p:nvSpPr>
        <p:spPr>
          <a:xfrm>
            <a:off x="304801" y="1309620"/>
            <a:ext cx="7110548" cy="3252838"/>
          </a:xfrm>
          <a:prstGeom prst="rect">
            <a:avLst/>
          </a:prstGeom>
          <a:noFill/>
          <a:ln>
            <a:noFill/>
          </a:ln>
        </p:spPr>
        <p:txBody>
          <a:bodyPr spcFirstLastPara="1" wrap="square" lIns="91433" tIns="45700" rIns="91433" bIns="45700" anchor="t" anchorCtr="0">
            <a:spAutoFit/>
          </a:bodyPr>
          <a:lstStyle/>
          <a:p>
            <a:pPr marL="287859" indent="-287859">
              <a:spcBef>
                <a:spcPts val="0"/>
              </a:spcBef>
              <a:spcAft>
                <a:spcPts val="0"/>
              </a:spcAft>
              <a:buClr>
                <a:srgbClr val="292929"/>
              </a:buClr>
              <a:buSzPts val="1400"/>
              <a:buFont typeface="Noto Sans Symbols"/>
              <a:buChar char="❑"/>
            </a:pPr>
            <a:r>
              <a:rPr lang="en-GB" sz="1867">
                <a:solidFill>
                  <a:srgbClr val="292929"/>
                </a:solidFill>
                <a:latin typeface="Arial" panose="020B0604020202020204"/>
                <a:ea typeface="Arial" panose="020B0604020202020204"/>
                <a:cs typeface="Arial" panose="020B0604020202020204"/>
                <a:sym typeface="Arial" panose="020B0604020202020204"/>
              </a:rPr>
              <a:t>Kernel Trick is widely used in Support Vector Machines (SVM) model to bridge linearity and non-linearity. </a:t>
            </a:r>
            <a:endParaRPr sz="1867">
              <a:solidFill>
                <a:srgbClr val="2929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92929"/>
              </a:buClr>
              <a:buSzPts val="1400"/>
              <a:buFont typeface="Noto Sans Symbols"/>
              <a:buChar char="❑"/>
            </a:pPr>
            <a:r>
              <a:rPr lang="en-GB" sz="1867">
                <a:solidFill>
                  <a:srgbClr val="292929"/>
                </a:solidFill>
                <a:latin typeface="Arial" panose="020B0604020202020204"/>
                <a:ea typeface="Arial" panose="020B0604020202020204"/>
                <a:cs typeface="Arial" panose="020B0604020202020204"/>
                <a:sym typeface="Arial" panose="020B0604020202020204"/>
              </a:rPr>
              <a:t>It converts non-linear lower dimension space to a higher dimension space thereby we can get a linear classification. </a:t>
            </a:r>
            <a:endParaRPr sz="1867">
              <a:solidFill>
                <a:srgbClr val="2929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92929"/>
              </a:buClr>
              <a:buSzPts val="1400"/>
              <a:buFont typeface="Noto Sans Symbols"/>
              <a:buChar char="❑"/>
            </a:pPr>
            <a:r>
              <a:rPr lang="en-GB" sz="1867">
                <a:solidFill>
                  <a:srgbClr val="292929"/>
                </a:solidFill>
                <a:latin typeface="Arial" panose="020B0604020202020204"/>
                <a:ea typeface="Arial" panose="020B0604020202020204"/>
                <a:cs typeface="Arial" panose="020B0604020202020204"/>
                <a:sym typeface="Arial" panose="020B0604020202020204"/>
              </a:rPr>
              <a:t>So, we are projecting the data with some extra features so that it can convert to a higher dimension space.</a:t>
            </a:r>
            <a:endParaRPr sz="1867">
              <a:solidFill>
                <a:srgbClr val="2929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92929"/>
              </a:buClr>
              <a:buSzPts val="1400"/>
              <a:buFont typeface="Noto Sans Symbols"/>
              <a:buChar char="❑"/>
            </a:pPr>
            <a:r>
              <a:rPr lang="en-GB" sz="1867" i="1">
                <a:solidFill>
                  <a:srgbClr val="292929"/>
                </a:solidFill>
                <a:latin typeface="Arial" panose="020B0604020202020204"/>
                <a:ea typeface="Arial" panose="020B0604020202020204"/>
                <a:cs typeface="Arial" panose="020B0604020202020204"/>
                <a:sym typeface="Arial" panose="020B0604020202020204"/>
              </a:rPr>
              <a:t>Kernel Trick converts non-linear classification to linear classification by shifting the Lower Dimension Space to Higher Dimensional Space.</a:t>
            </a:r>
            <a:endParaRPr sz="1867">
              <a:solidFill>
                <a:srgbClr val="2929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92929"/>
              </a:buClr>
              <a:buSzPts val="1400"/>
              <a:buFont typeface="Noto Sans Symbols"/>
              <a:buChar char="❑"/>
            </a:pPr>
            <a:r>
              <a:rPr lang="en-GB" sz="1867" i="1">
                <a:solidFill>
                  <a:srgbClr val="292929"/>
                </a:solidFill>
                <a:latin typeface="Arial" panose="020B0604020202020204"/>
                <a:ea typeface="Arial" panose="020B0604020202020204"/>
                <a:cs typeface="Arial" panose="020B0604020202020204"/>
                <a:sym typeface="Arial" panose="020B0604020202020204"/>
              </a:rPr>
              <a:t> </a:t>
            </a:r>
            <a:r>
              <a:rPr lang="en-GB" sz="1867" b="1">
                <a:solidFill>
                  <a:srgbClr val="292929"/>
                </a:solidFill>
                <a:latin typeface="Arial" panose="020B0604020202020204"/>
                <a:ea typeface="Arial" panose="020B0604020202020204"/>
                <a:cs typeface="Arial" panose="020B0604020202020204"/>
                <a:sym typeface="Arial" panose="020B0604020202020204"/>
              </a:rPr>
              <a:t>Mercer’s theorem</a:t>
            </a:r>
            <a:r>
              <a:rPr lang="en-GB" sz="1867" i="1">
                <a:solidFill>
                  <a:srgbClr val="292929"/>
                </a:solidFill>
                <a:latin typeface="Arial" panose="020B0604020202020204"/>
                <a:ea typeface="Arial" panose="020B0604020202020204"/>
                <a:cs typeface="Arial" panose="020B0604020202020204"/>
                <a:sym typeface="Arial" panose="020B0604020202020204"/>
              </a:rPr>
              <a:t> helps to convert non-linear data points into Higher dimensions Space.</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9" name="Google Shape;639;p65"/>
          <p:cNvSpPr txBox="1"/>
          <p:nvPr/>
        </p:nvSpPr>
        <p:spPr>
          <a:xfrm>
            <a:off x="6154472" y="4978411"/>
            <a:ext cx="6248400" cy="1528904"/>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b="1">
                <a:solidFill>
                  <a:srgbClr val="292929"/>
                </a:solidFill>
                <a:latin typeface="Arial" panose="020B0604020202020204"/>
                <a:ea typeface="Arial" panose="020B0604020202020204"/>
                <a:cs typeface="Arial" panose="020B0604020202020204"/>
                <a:sym typeface="Arial" panose="020B0604020202020204"/>
              </a:rPr>
              <a:t>Steps involved in SVM:-</a:t>
            </a:r>
            <a:endParaRPr sz="1867" b="1">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i) Collects the Data and plot it accordingly</a:t>
            </a:r>
            <a:endParaRPr sz="1867">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ii) Apply the Kernel Trick</a:t>
            </a:r>
            <a:endParaRPr sz="1867">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iii) Learns Linear Line that classifies the data</a:t>
            </a:r>
            <a:endParaRPr sz="1867">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r>
              <a:rPr lang="en-GB" sz="1867">
                <a:solidFill>
                  <a:srgbClr val="292929"/>
                </a:solidFill>
                <a:latin typeface="Arial" panose="020B0604020202020204"/>
                <a:ea typeface="Arial" panose="020B0604020202020204"/>
                <a:cs typeface="Arial" panose="020B0604020202020204"/>
                <a:sym typeface="Arial" panose="020B0604020202020204"/>
              </a:rPr>
              <a:t>iv) Projects back the data</a:t>
            </a:r>
            <a:endParaRPr sz="1867">
              <a:solidFill>
                <a:srgbClr val="292929"/>
              </a:solidFill>
              <a:latin typeface="Arial" panose="020B0604020202020204"/>
              <a:ea typeface="Arial" panose="020B0604020202020204"/>
              <a:cs typeface="Arial" panose="020B0604020202020204"/>
              <a:sym typeface="Arial" panose="020B0604020202020204"/>
            </a:endParaRPr>
          </a:p>
        </p:txBody>
      </p:sp>
      <p:sp>
        <p:nvSpPr>
          <p:cNvPr id="640" name="Google Shape;640;p65"/>
          <p:cNvSpPr txBox="1"/>
          <p:nvPr/>
        </p:nvSpPr>
        <p:spPr>
          <a:xfrm>
            <a:off x="103236" y="-36191"/>
            <a:ext cx="11150600" cy="920336"/>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u="sng">
                <a:solidFill>
                  <a:srgbClr val="1D72AB"/>
                </a:solidFill>
                <a:latin typeface="Corbel" panose="020B0503020204020204"/>
                <a:ea typeface="Corbel" panose="020B0503020204020204"/>
                <a:cs typeface="Corbel" panose="020B0503020204020204"/>
                <a:sym typeface="Corbel" panose="020B0503020204020204"/>
              </a:rPr>
              <a:t>IN CASE OF NON LINEAR BOUNDARIES:</a:t>
            </a:r>
            <a:endParaRPr sz="3200" b="1" u="sng">
              <a:solidFill>
                <a:srgbClr val="1D72AB"/>
              </a:solidFill>
              <a:latin typeface="Corbel" panose="020B0503020204020204"/>
              <a:ea typeface="Corbel" panose="020B0503020204020204"/>
              <a:cs typeface="Corbel" panose="020B0503020204020204"/>
              <a:sym typeface="Corbel" panose="020B0503020204020204"/>
            </a:endParaRPr>
          </a:p>
        </p:txBody>
      </p:sp>
      <p:pic>
        <p:nvPicPr>
          <p:cNvPr id="641" name="Google Shape;641;p65"/>
          <p:cNvPicPr preferRelativeResize="0"/>
          <p:nvPr/>
        </p:nvPicPr>
        <p:blipFill rotWithShape="1">
          <a:blip r:embed="rId4"/>
          <a:srcRect/>
          <a:stretch>
            <a:fillRect/>
          </a:stretch>
        </p:blipFill>
        <p:spPr>
          <a:xfrm>
            <a:off x="7312112" y="0"/>
            <a:ext cx="4879888" cy="43905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6"/>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16</a:t>
            </a:fld>
            <a:endParaRPr lang="en-GB"/>
          </a:p>
        </p:txBody>
      </p:sp>
      <p:pic>
        <p:nvPicPr>
          <p:cNvPr id="647" name="Google Shape;647;p66"/>
          <p:cNvPicPr preferRelativeResize="0"/>
          <p:nvPr/>
        </p:nvPicPr>
        <p:blipFill rotWithShape="1">
          <a:blip r:embed="rId3"/>
          <a:srcRect/>
          <a:stretch>
            <a:fillRect/>
          </a:stretch>
        </p:blipFill>
        <p:spPr>
          <a:xfrm>
            <a:off x="272752" y="1"/>
            <a:ext cx="5823249" cy="3428999"/>
          </a:xfrm>
          <a:prstGeom prst="rect">
            <a:avLst/>
          </a:prstGeom>
          <a:noFill/>
          <a:ln>
            <a:noFill/>
          </a:ln>
        </p:spPr>
      </p:pic>
      <p:pic>
        <p:nvPicPr>
          <p:cNvPr id="648" name="Google Shape;648;p66"/>
          <p:cNvPicPr preferRelativeResize="0"/>
          <p:nvPr/>
        </p:nvPicPr>
        <p:blipFill rotWithShape="1">
          <a:blip r:embed="rId4"/>
          <a:srcRect/>
          <a:stretch>
            <a:fillRect/>
          </a:stretch>
        </p:blipFill>
        <p:spPr>
          <a:xfrm>
            <a:off x="6343349" y="1"/>
            <a:ext cx="5848651" cy="3429000"/>
          </a:xfrm>
          <a:prstGeom prst="rect">
            <a:avLst/>
          </a:prstGeom>
          <a:noFill/>
          <a:ln>
            <a:noFill/>
          </a:ln>
        </p:spPr>
      </p:pic>
      <p:pic>
        <p:nvPicPr>
          <p:cNvPr id="649" name="Google Shape;649;p66"/>
          <p:cNvPicPr preferRelativeResize="0"/>
          <p:nvPr/>
        </p:nvPicPr>
        <p:blipFill rotWithShape="1">
          <a:blip r:embed="rId5"/>
          <a:srcRect/>
          <a:stretch>
            <a:fillRect/>
          </a:stretch>
        </p:blipFill>
        <p:spPr>
          <a:xfrm>
            <a:off x="177559" y="3499694"/>
            <a:ext cx="6006557" cy="3249449"/>
          </a:xfrm>
          <a:prstGeom prst="rect">
            <a:avLst/>
          </a:prstGeom>
          <a:noFill/>
          <a:ln>
            <a:noFill/>
          </a:ln>
        </p:spPr>
      </p:pic>
      <p:pic>
        <p:nvPicPr>
          <p:cNvPr id="650" name="Google Shape;650;p66" descr="Evolving support vector machines using fruit fly optimization for medical  data classification | Semantic Scholar"/>
          <p:cNvPicPr preferRelativeResize="0"/>
          <p:nvPr/>
        </p:nvPicPr>
        <p:blipFill rotWithShape="1">
          <a:blip r:embed="rId6"/>
          <a:srcRect/>
          <a:stretch>
            <a:fillRect/>
          </a:stretch>
        </p:blipFill>
        <p:spPr>
          <a:xfrm>
            <a:off x="6343349" y="3717047"/>
            <a:ext cx="5520808" cy="24506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7"/>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17</a:t>
            </a:fld>
            <a:endParaRPr lang="en-GB"/>
          </a:p>
        </p:txBody>
      </p:sp>
      <p:pic>
        <p:nvPicPr>
          <p:cNvPr id="656" name="Google Shape;656;p67"/>
          <p:cNvPicPr preferRelativeResize="0"/>
          <p:nvPr/>
        </p:nvPicPr>
        <p:blipFill rotWithShape="1">
          <a:blip r:embed="rId3"/>
          <a:srcRect/>
          <a:stretch>
            <a:fillRect/>
          </a:stretch>
        </p:blipFill>
        <p:spPr>
          <a:xfrm>
            <a:off x="6210373" y="890148"/>
            <a:ext cx="5874052" cy="4337273"/>
          </a:xfrm>
          <a:prstGeom prst="rect">
            <a:avLst/>
          </a:prstGeom>
          <a:noFill/>
          <a:ln>
            <a:noFill/>
          </a:ln>
        </p:spPr>
      </p:pic>
      <p:sp>
        <p:nvSpPr>
          <p:cNvPr id="657" name="Google Shape;657;p67"/>
          <p:cNvSpPr/>
          <p:nvPr/>
        </p:nvSpPr>
        <p:spPr>
          <a:xfrm>
            <a:off x="313510" y="6078583"/>
            <a:ext cx="1297577" cy="65314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8" name="Google Shape;658;p67"/>
          <p:cNvSpPr txBox="1">
            <a:spLocks noGrp="1"/>
          </p:cNvSpPr>
          <p:nvPr>
            <p:ph type="title"/>
          </p:nvPr>
        </p:nvSpPr>
        <p:spPr>
          <a:xfrm>
            <a:off x="213096" y="-101721"/>
            <a:ext cx="11150600" cy="920336"/>
          </a:xfrm>
          <a:prstGeom prst="rect">
            <a:avLst/>
          </a:prstGeom>
          <a:noFill/>
          <a:ln>
            <a:noFill/>
          </a:ln>
        </p:spPr>
        <p:txBody>
          <a:bodyPr spcFirstLastPara="1" vert="horz" wrap="square" lIns="0" tIns="0" rIns="0" bIns="0" rtlCol="0" anchor="b" anchorCtr="0">
            <a:noAutofit/>
          </a:bodyPr>
          <a:lstStyle/>
          <a:p>
            <a:pPr>
              <a:buClr>
                <a:schemeClr val="accent4"/>
              </a:buClr>
            </a:pPr>
            <a:r>
              <a:rPr lang="en-GB" u="sng">
                <a:solidFill>
                  <a:schemeClr val="accent4"/>
                </a:solidFill>
              </a:rPr>
              <a:t>EVALUATION PARAMETERS :</a:t>
            </a:r>
            <a:endParaRPr u="sng">
              <a:solidFill>
                <a:schemeClr val="accent4"/>
              </a:solidFill>
            </a:endParaRPr>
          </a:p>
        </p:txBody>
      </p:sp>
      <p:sp>
        <p:nvSpPr>
          <p:cNvPr id="659" name="Google Shape;659;p67"/>
          <p:cNvSpPr txBox="1"/>
          <p:nvPr/>
        </p:nvSpPr>
        <p:spPr>
          <a:xfrm>
            <a:off x="213096" y="979966"/>
            <a:ext cx="6265816" cy="48207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533" b="1" u="sng">
                <a:solidFill>
                  <a:srgbClr val="4EA6E1"/>
                </a:solidFill>
                <a:latin typeface="Arial" panose="020B0604020202020204"/>
                <a:ea typeface="Arial" panose="020B0604020202020204"/>
                <a:cs typeface="Arial" panose="020B0604020202020204"/>
                <a:sym typeface="Arial" panose="020B0604020202020204"/>
              </a:rPr>
              <a:t>Accuracy :</a:t>
            </a:r>
            <a:endParaRPr sz="2533" b="1" u="sng">
              <a:solidFill>
                <a:srgbClr val="4EA6E1"/>
              </a:solidFill>
              <a:latin typeface="Arial" panose="020B0604020202020204"/>
              <a:ea typeface="Arial" panose="020B0604020202020204"/>
              <a:cs typeface="Arial" panose="020B0604020202020204"/>
              <a:sym typeface="Arial" panose="020B0604020202020204"/>
            </a:endParaRPr>
          </a:p>
        </p:txBody>
      </p:sp>
      <p:sp>
        <p:nvSpPr>
          <p:cNvPr id="660" name="Google Shape;660;p67"/>
          <p:cNvSpPr txBox="1"/>
          <p:nvPr/>
        </p:nvSpPr>
        <p:spPr>
          <a:xfrm>
            <a:off x="213096" y="1411245"/>
            <a:ext cx="6265816" cy="1241582"/>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20" dirty="0">
                <a:solidFill>
                  <a:srgbClr val="292929"/>
                </a:solidFill>
                <a:latin typeface="Arial" panose="020B0604020202020204"/>
                <a:ea typeface="Arial" panose="020B0604020202020204"/>
                <a:cs typeface="Arial" panose="020B0604020202020204"/>
                <a:sym typeface="Arial" panose="020B0604020202020204"/>
              </a:rPr>
              <a:t>accuracy is just the percentage of predictions that were made correctly, expressed as a decimal number between 0 (0% of predictions correct) and 1 (100% of predictions correct).</a:t>
            </a:r>
            <a:endParaRPr sz="182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61" name="Google Shape;661;p67"/>
          <p:cNvPicPr preferRelativeResize="0"/>
          <p:nvPr/>
        </p:nvPicPr>
        <p:blipFill rotWithShape="1">
          <a:blip r:embed="rId4"/>
          <a:srcRect/>
          <a:stretch>
            <a:fillRect/>
          </a:stretch>
        </p:blipFill>
        <p:spPr>
          <a:xfrm>
            <a:off x="213096" y="2548056"/>
            <a:ext cx="4711941" cy="29719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8"/>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18</a:t>
            </a:fld>
            <a:endParaRPr lang="en-GB"/>
          </a:p>
        </p:txBody>
      </p:sp>
      <p:sp>
        <p:nvSpPr>
          <p:cNvPr id="667" name="Google Shape;667;p68"/>
          <p:cNvSpPr/>
          <p:nvPr/>
        </p:nvSpPr>
        <p:spPr>
          <a:xfrm>
            <a:off x="383177" y="6130834"/>
            <a:ext cx="1254035" cy="65314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8" name="Google Shape;668;p68"/>
          <p:cNvSpPr txBox="1"/>
          <p:nvPr/>
        </p:nvSpPr>
        <p:spPr>
          <a:xfrm>
            <a:off x="259080" y="842417"/>
            <a:ext cx="6248400" cy="48207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533" b="1" u="sng" dirty="0">
                <a:solidFill>
                  <a:srgbClr val="4EA6E1"/>
                </a:solidFill>
                <a:latin typeface="Arial" panose="020B0604020202020204"/>
                <a:ea typeface="Arial" panose="020B0604020202020204"/>
                <a:cs typeface="Arial" panose="020B0604020202020204"/>
                <a:sym typeface="Arial" panose="020B0604020202020204"/>
              </a:rPr>
              <a:t>Sensitivity (Recall) and Specificity</a:t>
            </a:r>
            <a:endParaRPr sz="2533" b="1" u="sng" dirty="0">
              <a:solidFill>
                <a:srgbClr val="4EA6E1"/>
              </a:solidFill>
              <a:latin typeface="Arial" panose="020B0604020202020204"/>
              <a:ea typeface="Arial" panose="020B0604020202020204"/>
              <a:cs typeface="Arial" panose="020B0604020202020204"/>
              <a:sym typeface="Arial" panose="020B0604020202020204"/>
            </a:endParaRPr>
          </a:p>
        </p:txBody>
      </p:sp>
      <p:pic>
        <p:nvPicPr>
          <p:cNvPr id="669" name="Google Shape;669;p68"/>
          <p:cNvPicPr preferRelativeResize="0"/>
          <p:nvPr/>
        </p:nvPicPr>
        <p:blipFill rotWithShape="1">
          <a:blip r:embed="rId3"/>
          <a:srcRect/>
          <a:stretch>
            <a:fillRect/>
          </a:stretch>
        </p:blipFill>
        <p:spPr>
          <a:xfrm>
            <a:off x="383178" y="1277420"/>
            <a:ext cx="4578585" cy="857293"/>
          </a:xfrm>
          <a:prstGeom prst="rect">
            <a:avLst/>
          </a:prstGeom>
          <a:noFill/>
          <a:ln>
            <a:noFill/>
          </a:ln>
        </p:spPr>
      </p:pic>
      <p:sp>
        <p:nvSpPr>
          <p:cNvPr id="670" name="Google Shape;670;p68"/>
          <p:cNvSpPr txBox="1"/>
          <p:nvPr/>
        </p:nvSpPr>
        <p:spPr>
          <a:xfrm>
            <a:off x="383178" y="2232610"/>
            <a:ext cx="4946469" cy="210354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b="1" dirty="0">
                <a:solidFill>
                  <a:srgbClr val="292929"/>
                </a:solidFill>
                <a:latin typeface="Arial" panose="020B0604020202020204"/>
                <a:ea typeface="Arial" panose="020B0604020202020204"/>
                <a:cs typeface="Arial" panose="020B0604020202020204"/>
                <a:sym typeface="Arial" panose="020B0604020202020204"/>
              </a:rPr>
              <a:t>Specificity</a:t>
            </a:r>
            <a:r>
              <a:rPr lang="en-GB" sz="1867" dirty="0">
                <a:solidFill>
                  <a:srgbClr val="292929"/>
                </a:solidFill>
                <a:latin typeface="Arial" panose="020B0604020202020204"/>
                <a:ea typeface="Arial" panose="020B0604020202020204"/>
                <a:cs typeface="Arial" panose="020B0604020202020204"/>
                <a:sym typeface="Arial" panose="020B0604020202020204"/>
              </a:rPr>
              <a:t>, also called the true negative rate (TNR), is the other side of the coin from sensitivity. It cares about everything sensitivity does, but for the NO cases (the really not-dogs).</a:t>
            </a:r>
            <a:endParaRPr sz="1867" dirty="0">
              <a:solidFill>
                <a:srgbClr val="292929"/>
              </a:solidFill>
              <a:latin typeface="Arial" panose="020B0604020202020204"/>
              <a:ea typeface="Arial" panose="020B0604020202020204"/>
              <a:cs typeface="Arial" panose="020B0604020202020204"/>
              <a:sym typeface="Arial" panose="020B0604020202020204"/>
            </a:endParaRPr>
          </a:p>
          <a:p>
            <a:pPr>
              <a:spcBef>
                <a:spcPts val="0"/>
              </a:spcBef>
              <a:spcAft>
                <a:spcPts val="0"/>
              </a:spcAft>
            </a:pPr>
            <a:br>
              <a:rPr lang="en-GB" sz="1867" dirty="0">
                <a:solidFill>
                  <a:schemeClr val="dk1"/>
                </a:solidFill>
                <a:latin typeface="Calibri" panose="020F0502020204030204"/>
                <a:ea typeface="Calibri" panose="020F0502020204030204"/>
                <a:cs typeface="Calibri" panose="020F0502020204030204"/>
                <a:sym typeface="Calibri" panose="020F0502020204030204"/>
              </a:rPr>
            </a:b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71" name="Google Shape;671;p68"/>
          <p:cNvPicPr preferRelativeResize="0"/>
          <p:nvPr/>
        </p:nvPicPr>
        <p:blipFill rotWithShape="1">
          <a:blip r:embed="rId4"/>
          <a:srcRect/>
          <a:stretch>
            <a:fillRect/>
          </a:stretch>
        </p:blipFill>
        <p:spPr>
          <a:xfrm>
            <a:off x="145870" y="3722997"/>
            <a:ext cx="4095961" cy="781089"/>
          </a:xfrm>
          <a:prstGeom prst="rect">
            <a:avLst/>
          </a:prstGeom>
          <a:noFill/>
          <a:ln>
            <a:noFill/>
          </a:ln>
        </p:spPr>
      </p:pic>
      <p:sp>
        <p:nvSpPr>
          <p:cNvPr id="672" name="Google Shape;672;p68"/>
          <p:cNvSpPr txBox="1"/>
          <p:nvPr/>
        </p:nvSpPr>
        <p:spPr>
          <a:xfrm>
            <a:off x="320040" y="4621831"/>
            <a:ext cx="6248400" cy="48207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533" b="1" u="sng" dirty="0">
                <a:solidFill>
                  <a:srgbClr val="4EA6E1"/>
                </a:solidFill>
                <a:latin typeface="Arial" panose="020B0604020202020204"/>
                <a:ea typeface="Arial" panose="020B0604020202020204"/>
                <a:cs typeface="Arial" panose="020B0604020202020204"/>
                <a:sym typeface="Arial" panose="020B0604020202020204"/>
              </a:rPr>
              <a:t>Recall and Precision</a:t>
            </a:r>
            <a:endParaRPr sz="2533" b="1" u="sng" dirty="0">
              <a:solidFill>
                <a:srgbClr val="4EA6E1"/>
              </a:solidFill>
              <a:latin typeface="Arial" panose="020B0604020202020204"/>
              <a:ea typeface="Arial" panose="020B0604020202020204"/>
              <a:cs typeface="Arial" panose="020B0604020202020204"/>
              <a:sym typeface="Arial" panose="020B0604020202020204"/>
            </a:endParaRPr>
          </a:p>
        </p:txBody>
      </p:sp>
      <p:pic>
        <p:nvPicPr>
          <p:cNvPr id="673" name="Google Shape;673;p68"/>
          <p:cNvPicPr preferRelativeResize="0"/>
          <p:nvPr/>
        </p:nvPicPr>
        <p:blipFill rotWithShape="1">
          <a:blip r:embed="rId5"/>
          <a:srcRect/>
          <a:stretch>
            <a:fillRect/>
          </a:stretch>
        </p:blipFill>
        <p:spPr>
          <a:xfrm>
            <a:off x="259080" y="5227451"/>
            <a:ext cx="4292821" cy="1384371"/>
          </a:xfrm>
          <a:prstGeom prst="rect">
            <a:avLst/>
          </a:prstGeom>
          <a:noFill/>
          <a:ln>
            <a:noFill/>
          </a:ln>
        </p:spPr>
      </p:pic>
      <p:sp>
        <p:nvSpPr>
          <p:cNvPr id="674" name="Google Shape;674;p68"/>
          <p:cNvSpPr txBox="1"/>
          <p:nvPr/>
        </p:nvSpPr>
        <p:spPr>
          <a:xfrm>
            <a:off x="6631577" y="826177"/>
            <a:ext cx="6248400" cy="48207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533" b="1" u="sng" dirty="0">
                <a:solidFill>
                  <a:srgbClr val="4EA6E1"/>
                </a:solidFill>
                <a:latin typeface="Arial" panose="020B0604020202020204"/>
                <a:ea typeface="Arial" panose="020B0604020202020204"/>
                <a:cs typeface="Arial" panose="020B0604020202020204"/>
                <a:sym typeface="Arial" panose="020B0604020202020204"/>
              </a:rPr>
              <a:t>F1 Score</a:t>
            </a:r>
            <a:endParaRPr sz="2533" b="1" u="sng" dirty="0">
              <a:solidFill>
                <a:srgbClr val="4EA6E1"/>
              </a:solidFill>
              <a:latin typeface="Arial" panose="020B0604020202020204"/>
              <a:ea typeface="Arial" panose="020B0604020202020204"/>
              <a:cs typeface="Arial" panose="020B0604020202020204"/>
              <a:sym typeface="Arial" panose="020B0604020202020204"/>
            </a:endParaRPr>
          </a:p>
        </p:txBody>
      </p:sp>
      <p:sp>
        <p:nvSpPr>
          <p:cNvPr id="675" name="Google Shape;675;p68"/>
          <p:cNvSpPr txBox="1"/>
          <p:nvPr/>
        </p:nvSpPr>
        <p:spPr>
          <a:xfrm>
            <a:off x="6507480" y="1474342"/>
            <a:ext cx="4946469" cy="954260"/>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b="1" dirty="0">
                <a:solidFill>
                  <a:srgbClr val="292929"/>
                </a:solidFill>
                <a:latin typeface="Arial" panose="020B0604020202020204"/>
                <a:ea typeface="Arial" panose="020B0604020202020204"/>
                <a:cs typeface="Arial" panose="020B0604020202020204"/>
                <a:sym typeface="Arial" panose="020B0604020202020204"/>
              </a:rPr>
              <a:t>F1 score is the harmonic average of recall and precision, taking values between 0 and 1.</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76" name="Google Shape;676;p68"/>
          <p:cNvPicPr preferRelativeResize="0"/>
          <p:nvPr/>
        </p:nvPicPr>
        <p:blipFill rotWithShape="1">
          <a:blip r:embed="rId6"/>
          <a:srcRect/>
          <a:stretch>
            <a:fillRect/>
          </a:stretch>
        </p:blipFill>
        <p:spPr>
          <a:xfrm>
            <a:off x="6568441" y="2702855"/>
            <a:ext cx="4496031" cy="958899"/>
          </a:xfrm>
          <a:prstGeom prst="rect">
            <a:avLst/>
          </a:prstGeom>
          <a:noFill/>
          <a:ln>
            <a:noFill/>
          </a:ln>
        </p:spPr>
      </p:pic>
      <p:pic>
        <p:nvPicPr>
          <p:cNvPr id="677" name="Google Shape;677;p68"/>
          <p:cNvPicPr preferRelativeResize="0"/>
          <p:nvPr/>
        </p:nvPicPr>
        <p:blipFill rotWithShape="1">
          <a:blip r:embed="rId7"/>
          <a:srcRect/>
          <a:stretch>
            <a:fillRect/>
          </a:stretch>
        </p:blipFill>
        <p:spPr>
          <a:xfrm>
            <a:off x="6419207" y="4060762"/>
            <a:ext cx="4794496" cy="21972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19</a:t>
            </a:fld>
            <a:endParaRPr lang="en-GB"/>
          </a:p>
        </p:txBody>
      </p:sp>
      <p:sp>
        <p:nvSpPr>
          <p:cNvPr id="683" name="Google Shape;683;p69"/>
          <p:cNvSpPr txBox="1"/>
          <p:nvPr/>
        </p:nvSpPr>
        <p:spPr>
          <a:xfrm>
            <a:off x="295835" y="394448"/>
            <a:ext cx="10829364" cy="6126060"/>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import pandas as pd</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numpy</a:t>
            </a:r>
            <a:r>
              <a:rPr lang="en-GB" sz="1867" dirty="0">
                <a:solidFill>
                  <a:schemeClr val="dk1"/>
                </a:solidFill>
                <a:latin typeface="Calibri" panose="020F0502020204030204"/>
                <a:ea typeface="Calibri" panose="020F0502020204030204"/>
                <a:cs typeface="Calibri" panose="020F0502020204030204"/>
                <a:sym typeface="Calibri" panose="020F0502020204030204"/>
              </a:rPr>
              <a:t> as np</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datasets</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svm</a:t>
            </a:r>
            <a:r>
              <a:rPr lang="en-GB" sz="1867" dirty="0">
                <a:solidFill>
                  <a:schemeClr val="dk1"/>
                </a:solidFill>
                <a:latin typeface="Calibri" panose="020F0502020204030204"/>
                <a:ea typeface="Calibri" panose="020F0502020204030204"/>
                <a:cs typeface="Calibri" panose="020F0502020204030204"/>
                <a:sym typeface="Calibri" panose="020F0502020204030204"/>
              </a:rPr>
              <a:t>, datasets</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matplotlib.pyplot</a:t>
            </a:r>
            <a:r>
              <a:rPr lang="en-GB" sz="1867" dirty="0">
                <a:solidFill>
                  <a:schemeClr val="dk1"/>
                </a:solidFill>
                <a:latin typeface="Calibri" panose="020F0502020204030204"/>
                <a:ea typeface="Calibri" panose="020F0502020204030204"/>
                <a:cs typeface="Calibri" panose="020F0502020204030204"/>
                <a:sym typeface="Calibri" panose="020F0502020204030204"/>
              </a:rPr>
              <a:t> as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plt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bc</a:t>
            </a:r>
            <a:r>
              <a:rPr lang="en-GB" sz="1867" dirty="0">
                <a:solidFill>
                  <a:schemeClr val="dk1"/>
                </a:solidFill>
                <a:latin typeface="Calibri" panose="020F0502020204030204"/>
                <a:ea typeface="Calibri" panose="020F0502020204030204"/>
                <a:cs typeface="Calibri" panose="020F0502020204030204"/>
                <a:sym typeface="Calibri" panose="020F0502020204030204"/>
              </a:rPr>
              <a:t> = </a:t>
            </a:r>
            <a:r>
              <a:rPr lang="en-GB" sz="1867" dirty="0" err="1">
                <a:solidFill>
                  <a:schemeClr val="dk1"/>
                </a:solidFill>
                <a:highlight>
                  <a:srgbClr val="FFFF00"/>
                </a:highlight>
                <a:latin typeface="Calibri" panose="020F0502020204030204"/>
                <a:ea typeface="Calibri" panose="020F0502020204030204"/>
                <a:cs typeface="Calibri" panose="020F0502020204030204"/>
                <a:sym typeface="Calibri" panose="020F0502020204030204"/>
              </a:rPr>
              <a:t>datasets.load_iris</a:t>
            </a:r>
            <a:r>
              <a:rPr lang="en-GB" sz="1867" dirty="0">
                <a:solidFill>
                  <a:schemeClr val="dk1"/>
                </a:solidFill>
                <a:highlight>
                  <a:srgbClr val="FFFF00"/>
                </a:highlight>
                <a:latin typeface="Calibri" panose="020F0502020204030204"/>
                <a:ea typeface="Calibri" panose="020F0502020204030204"/>
                <a:cs typeface="Calibri" panose="020F0502020204030204"/>
                <a:sym typeface="Calibri" panose="020F0502020204030204"/>
              </a:rPr>
              <a:t>()</a:t>
            </a:r>
            <a:endParaRPr sz="1867" dirty="0">
              <a:solidFill>
                <a:schemeClr val="dk1"/>
              </a:solidFill>
              <a:highlight>
                <a:srgbClr val="FFFF00"/>
              </a:highlight>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X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bc.data</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y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bc.target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sklearn.model_selection</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train_test_split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X_train</a:t>
            </a:r>
            <a:r>
              <a:rPr lang="en-GB" sz="1867" dirty="0">
                <a:solidFill>
                  <a:schemeClr val="dk1"/>
                </a:solidFill>
                <a:latin typeface="Calibri" panose="020F0502020204030204"/>
                <a:ea typeface="Calibri" panose="020F0502020204030204"/>
                <a:cs typeface="Calibri" panose="020F0502020204030204"/>
                <a:sym typeface="Calibri" panose="020F0502020204030204"/>
              </a:rPr>
              <a: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X_test</a:t>
            </a:r>
            <a:r>
              <a:rPr lang="en-GB" sz="1867" dirty="0">
                <a:solidFill>
                  <a:schemeClr val="dk1"/>
                </a:solidFill>
                <a:latin typeface="Calibri" panose="020F0502020204030204"/>
                <a:ea typeface="Calibri" panose="020F0502020204030204"/>
                <a:cs typeface="Calibri" panose="020F0502020204030204"/>
                <a:sym typeface="Calibri" panose="020F0502020204030204"/>
              </a:rPr>
              <a: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y_train</a:t>
            </a:r>
            <a:r>
              <a:rPr lang="en-GB" sz="1867" dirty="0">
                <a:solidFill>
                  <a:schemeClr val="dk1"/>
                </a:solidFill>
                <a:latin typeface="Calibri" panose="020F0502020204030204"/>
                <a:ea typeface="Calibri" panose="020F0502020204030204"/>
                <a:cs typeface="Calibri" panose="020F0502020204030204"/>
                <a:sym typeface="Calibri" panose="020F0502020204030204"/>
              </a:rPr>
              <a: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y_test</a:t>
            </a:r>
            <a:r>
              <a:rPr lang="en-GB" sz="1867" dirty="0">
                <a:solidFill>
                  <a:schemeClr val="dk1"/>
                </a:solidFill>
                <a:latin typeface="Calibri" panose="020F0502020204030204"/>
                <a:ea typeface="Calibri" panose="020F0502020204030204"/>
                <a:cs typeface="Calibri" panose="020F0502020204030204"/>
                <a:sym typeface="Calibri" panose="020F0502020204030204"/>
              </a:rPr>
              <a:t>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train_test_split</a:t>
            </a:r>
            <a:r>
              <a:rPr lang="en-GB" sz="1867" dirty="0">
                <a:solidFill>
                  <a:schemeClr val="dk1"/>
                </a:solidFill>
                <a:latin typeface="Calibri" panose="020F0502020204030204"/>
                <a:ea typeface="Calibri" panose="020F0502020204030204"/>
                <a:cs typeface="Calibri" panose="020F0502020204030204"/>
                <a:sym typeface="Calibri" panose="020F0502020204030204"/>
              </a:rPr>
              <a:t>(X, y,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test_size</a:t>
            </a:r>
            <a:r>
              <a:rPr lang="en-GB" sz="1867" dirty="0">
                <a:solidFill>
                  <a:schemeClr val="dk1"/>
                </a:solidFill>
                <a:latin typeface="Calibri" panose="020F0502020204030204"/>
                <a:ea typeface="Calibri" panose="020F0502020204030204"/>
                <a:cs typeface="Calibri" panose="020F0502020204030204"/>
                <a:sym typeface="Calibri" panose="020F0502020204030204"/>
              </a:rPr>
              <a:t>=0.30,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random_state</a:t>
            </a:r>
            <a:r>
              <a:rPr lang="en-GB" sz="1867" dirty="0">
                <a:solidFill>
                  <a:schemeClr val="dk1"/>
                </a:solidFill>
                <a:latin typeface="Calibri" panose="020F0502020204030204"/>
                <a:ea typeface="Calibri" panose="020F0502020204030204"/>
                <a:cs typeface="Calibri" panose="020F0502020204030204"/>
                <a:sym typeface="Calibri" panose="020F0502020204030204"/>
              </a:rPr>
              <a:t>=1, stratify=y)</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sklearn.preprocessing</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StandardScaler</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sklearn.svm</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SVC</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sklearn.metrics</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confusion_matrix</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from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sklearn.metrics</a:t>
            </a:r>
            <a:r>
              <a:rPr lang="en-GB" sz="1867" dirty="0">
                <a:solidFill>
                  <a:schemeClr val="dk1"/>
                </a:solidFill>
                <a:latin typeface="Calibri" panose="020F0502020204030204"/>
                <a:ea typeface="Calibri" panose="020F0502020204030204"/>
                <a:cs typeface="Calibri" panose="020F0502020204030204"/>
                <a:sym typeface="Calibri" panose="020F0502020204030204"/>
              </a:rPr>
              <a:t> 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precision_score</a:t>
            </a:r>
            <a:r>
              <a:rPr lang="en-GB" sz="1867" dirty="0">
                <a:solidFill>
                  <a:schemeClr val="dk1"/>
                </a:solidFill>
                <a:latin typeface="Calibri" panose="020F0502020204030204"/>
                <a:ea typeface="Calibri" panose="020F0502020204030204"/>
                <a:cs typeface="Calibri" panose="020F0502020204030204"/>
                <a:sym typeface="Calibri" panose="020F0502020204030204"/>
              </a:rPr>
              <a: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recall_score</a:t>
            </a:r>
            <a:r>
              <a:rPr lang="en-GB" sz="1867" dirty="0">
                <a:solidFill>
                  <a:schemeClr val="dk1"/>
                </a:solidFill>
                <a:latin typeface="Calibri" panose="020F0502020204030204"/>
                <a:ea typeface="Calibri" panose="020F0502020204030204"/>
                <a:cs typeface="Calibri" panose="020F0502020204030204"/>
                <a:sym typeface="Calibri" panose="020F0502020204030204"/>
              </a:rPr>
              <a:t>, f1_score,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accuracy_score</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a:solidFill>
                  <a:schemeClr val="dk1"/>
                </a:solidFill>
                <a:latin typeface="Calibri" panose="020F0502020204030204"/>
                <a:ea typeface="Calibri" panose="020F0502020204030204"/>
                <a:cs typeface="Calibri" panose="020F0502020204030204"/>
                <a:sym typeface="Calibri" panose="020F0502020204030204"/>
              </a:rPr>
              <a:t>import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matplotlib.pyplot</a:t>
            </a:r>
            <a:r>
              <a:rPr lang="en-GB" sz="1867" dirty="0">
                <a:solidFill>
                  <a:schemeClr val="dk1"/>
                </a:solidFill>
                <a:latin typeface="Calibri" panose="020F0502020204030204"/>
                <a:ea typeface="Calibri" panose="020F0502020204030204"/>
                <a:cs typeface="Calibri" panose="020F0502020204030204"/>
                <a:sym typeface="Calibri" panose="020F0502020204030204"/>
              </a:rPr>
              <a:t> as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plt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sc</a:t>
            </a:r>
            <a:r>
              <a:rPr lang="en-GB" sz="1867" dirty="0">
                <a:solidFill>
                  <a:schemeClr val="dk1"/>
                </a:solidFill>
                <a:latin typeface="Calibri" panose="020F0502020204030204"/>
                <a:ea typeface="Calibri" panose="020F0502020204030204"/>
                <a:cs typeface="Calibri" panose="020F0502020204030204"/>
                <a:sym typeface="Calibri" panose="020F0502020204030204"/>
              </a:rPr>
              <a:t>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StandardScaler</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sc.fit</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X_train</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X_train_std</a:t>
            </a:r>
            <a:r>
              <a:rPr lang="en-GB" sz="1867" dirty="0">
                <a:solidFill>
                  <a:schemeClr val="dk1"/>
                </a:solidFill>
                <a:latin typeface="Calibri" panose="020F0502020204030204"/>
                <a:ea typeface="Calibri" panose="020F0502020204030204"/>
                <a:cs typeface="Calibri" panose="020F0502020204030204"/>
                <a:sym typeface="Calibri" panose="020F0502020204030204"/>
              </a:rPr>
              <a:t>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sc.transform</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X_train</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X_test_std</a:t>
            </a:r>
            <a:r>
              <a:rPr lang="en-GB" sz="1867" dirty="0">
                <a:solidFill>
                  <a:schemeClr val="dk1"/>
                </a:solidFill>
                <a:latin typeface="Calibri" panose="020F0502020204030204"/>
                <a:ea typeface="Calibri" panose="020F0502020204030204"/>
                <a:cs typeface="Calibri" panose="020F0502020204030204"/>
                <a:sym typeface="Calibri" panose="020F0502020204030204"/>
              </a:rPr>
              <a:t> = </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sc.transform</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r>
              <a:rPr lang="en-GB" sz="1867" dirty="0" err="1">
                <a:solidFill>
                  <a:schemeClr val="dk1"/>
                </a:solidFill>
                <a:latin typeface="Calibri" panose="020F0502020204030204"/>
                <a:ea typeface="Calibri" panose="020F0502020204030204"/>
                <a:cs typeface="Calibri" panose="020F0502020204030204"/>
                <a:sym typeface="Calibri" panose="020F0502020204030204"/>
              </a:rPr>
              <a:t>X_test</a:t>
            </a:r>
            <a:r>
              <a:rPr lang="en-GB" sz="1867" dirty="0">
                <a:solidFill>
                  <a:schemeClr val="dk1"/>
                </a:solidFill>
                <a:latin typeface="Calibri" panose="020F0502020204030204"/>
                <a:ea typeface="Calibri" panose="020F0502020204030204"/>
                <a:cs typeface="Calibri" panose="020F0502020204030204"/>
                <a:sym typeface="Calibri" panose="020F0502020204030204"/>
              </a:rPr>
              <a:t>)</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4" name="Google Shape;684;p69"/>
          <p:cNvSpPr txBox="1"/>
          <p:nvPr/>
        </p:nvSpPr>
        <p:spPr>
          <a:xfrm>
            <a:off x="4948518" y="135667"/>
            <a:ext cx="3545241" cy="40006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000" b="1" i="1" u="sng" dirty="0">
                <a:solidFill>
                  <a:srgbClr val="FF0000"/>
                </a:solidFill>
                <a:latin typeface="Calibri" panose="020F0502020204030204"/>
                <a:ea typeface="Calibri" panose="020F0502020204030204"/>
                <a:cs typeface="Calibri" panose="020F0502020204030204"/>
                <a:sym typeface="Calibri" panose="020F0502020204030204"/>
              </a:rPr>
              <a:t>Support vector machine</a:t>
            </a:r>
            <a:endParaRPr sz="2000" b="1" i="1" u="sng" dirty="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a:lstStyle/>
          <a:p>
            <a:r>
              <a:rPr lang="en-US" altLang="zh-CN"/>
              <a:t>REQUIREMENTS:</a:t>
            </a:r>
          </a:p>
        </p:txBody>
      </p:sp>
      <p:sp>
        <p:nvSpPr>
          <p:cNvPr id="5" name="内容占位符 4"/>
          <p:cNvSpPr>
            <a:spLocks noGrp="1"/>
          </p:cNvSpPr>
          <p:nvPr>
            <p:ph sz="half" idx="1"/>
            <p:custDataLst>
              <p:tags r:id="rId3"/>
            </p:custDataLst>
          </p:nvPr>
        </p:nvSpPr>
        <p:spPr/>
        <p:txBody>
          <a:bodyPr>
            <a:normAutofit fontScale="77500" lnSpcReduction="10000"/>
          </a:bodyPr>
          <a:lstStyle/>
          <a:p>
            <a:pPr marL="342900" indent="-342900">
              <a:lnSpc>
                <a:spcPct val="150000"/>
              </a:lnSpc>
              <a:buFont typeface="Wingdings" panose="05000000000000000000" charset="0"/>
              <a:buChar char="q"/>
            </a:pPr>
            <a:r>
              <a:rPr lang="en-US" altLang="zh-CN"/>
              <a:t>PIP</a:t>
            </a:r>
          </a:p>
          <a:p>
            <a:pPr marL="342900" indent="-342900">
              <a:lnSpc>
                <a:spcPct val="150000"/>
              </a:lnSpc>
              <a:buFont typeface="Wingdings" panose="05000000000000000000" charset="0"/>
              <a:buChar char="q"/>
            </a:pPr>
            <a:r>
              <a:rPr lang="en-US" altLang="zh-CN"/>
              <a:t>Python</a:t>
            </a:r>
          </a:p>
          <a:p>
            <a:pPr marL="342900" indent="-342900">
              <a:lnSpc>
                <a:spcPct val="150000"/>
              </a:lnSpc>
              <a:buFont typeface="Wingdings" panose="05000000000000000000" charset="0"/>
              <a:buChar char="q"/>
            </a:pPr>
            <a:r>
              <a:rPr lang="en-US" altLang="zh-CN"/>
              <a:t>OpenCV</a:t>
            </a:r>
          </a:p>
          <a:p>
            <a:pPr marL="342900" indent="-342900">
              <a:lnSpc>
                <a:spcPct val="150000"/>
              </a:lnSpc>
              <a:buFont typeface="Wingdings" panose="05000000000000000000" charset="0"/>
              <a:buChar char="q"/>
            </a:pPr>
            <a:r>
              <a:rPr lang="en-US" altLang="zh-CN"/>
              <a:t>Anaconda</a:t>
            </a:r>
          </a:p>
          <a:p>
            <a:pPr marL="342900" indent="-342900">
              <a:lnSpc>
                <a:spcPct val="150000"/>
              </a:lnSpc>
              <a:buFont typeface="Wingdings" panose="05000000000000000000" charset="0"/>
              <a:buChar char="q"/>
            </a:pPr>
            <a:r>
              <a:rPr lang="en-US" altLang="zh-CN"/>
              <a:t>Colab</a:t>
            </a:r>
          </a:p>
          <a:p>
            <a:pPr marL="342900" indent="-342900">
              <a:lnSpc>
                <a:spcPct val="150000"/>
              </a:lnSpc>
              <a:buFont typeface="Wingdings" panose="05000000000000000000" charset="0"/>
              <a:buChar char="q"/>
            </a:pPr>
            <a:r>
              <a:rPr lang="en-US" altLang="zh-CN"/>
              <a:t>GIT</a:t>
            </a:r>
          </a:p>
          <a:p>
            <a:pPr marL="342900" indent="-342900">
              <a:lnSpc>
                <a:spcPct val="150000"/>
              </a:lnSpc>
              <a:buFont typeface="Wingdings" panose="05000000000000000000" charset="0"/>
              <a:buChar char="q"/>
            </a:pPr>
            <a:r>
              <a:rPr lang="en-US" altLang="zh-CN"/>
              <a:t>Sublime text</a:t>
            </a:r>
          </a:p>
          <a:p>
            <a:pPr marL="342900" indent="-342900">
              <a:lnSpc>
                <a:spcPct val="150000"/>
              </a:lnSpc>
              <a:buFont typeface="Wingdings" panose="05000000000000000000" charset="0"/>
              <a:buChar char="q"/>
            </a:pPr>
            <a:r>
              <a:rPr lang="en-US" altLang="zh-CN"/>
              <a:t>Notepad++</a:t>
            </a:r>
          </a:p>
        </p:txBody>
      </p:sp>
      <p:pic>
        <p:nvPicPr>
          <p:cNvPr id="100" name="Picture 99"/>
          <p:cNvPicPr/>
          <p:nvPr/>
        </p:nvPicPr>
        <p:blipFill>
          <a:blip r:embed="rId6"/>
          <a:stretch>
            <a:fillRect/>
          </a:stretch>
        </p:blipFill>
        <p:spPr>
          <a:xfrm>
            <a:off x="6096000" y="3429000"/>
            <a:ext cx="0" cy="0"/>
          </a:xfrm>
          <a:prstGeom prst="rect">
            <a:avLst/>
          </a:prstGeom>
          <a:noFill/>
          <a:ln w="9525">
            <a:noFill/>
          </a:ln>
        </p:spPr>
      </p:pic>
      <p:pic>
        <p:nvPicPr>
          <p:cNvPr id="101" name="Content Placeholder 100"/>
          <p:cNvPicPr>
            <a:picLocks noGrp="1"/>
          </p:cNvPicPr>
          <p:nvPr>
            <p:ph sz="half" idx="2"/>
          </p:nvPr>
        </p:nvPicPr>
        <p:blipFill>
          <a:blip r:embed="rId7"/>
          <a:stretch>
            <a:fillRect/>
          </a:stretch>
        </p:blipFill>
        <p:spPr>
          <a:xfrm>
            <a:off x="6172200" y="1927225"/>
            <a:ext cx="5181600" cy="4290695"/>
          </a:xfrm>
          <a:prstGeom prst="rect">
            <a:avLst/>
          </a:prstGeom>
          <a:noFill/>
          <a:ln w="9525">
            <a:noFill/>
          </a:ln>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0"/>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20</a:t>
            </a:fld>
            <a:endParaRPr lang="en-GB"/>
          </a:p>
        </p:txBody>
      </p:sp>
      <p:sp>
        <p:nvSpPr>
          <p:cNvPr id="690" name="Google Shape;690;p70"/>
          <p:cNvSpPr txBox="1"/>
          <p:nvPr/>
        </p:nvSpPr>
        <p:spPr>
          <a:xfrm>
            <a:off x="277906" y="198683"/>
            <a:ext cx="10721789" cy="5551416"/>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svc = SVC(kernel='linear', C=10.0, random_state=1)</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svc.fit(X_train, y_train)</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y_pred = svc.predict(X_test)</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conf_matrix = confusion_matrix(y_true=y_test, y_pred=y_pred)</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fig, ax = plt.subplots(figsize=(5, 5))</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ax.matshow(conf_matrix, cmap=plt.cm.Oranges, alpha=0.3)</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for i in range(conf_matrix.shape[0]):</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    for j in range(conf_matrix.shape[1]):</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        ax.text(x=j, y=i,s=conf_matrix[i, j], va='center', ha='center', size='xx-large’)</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 </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plt.xlabel('Predictions', fontsize=18)</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plt.ylabel('Actuals', fontsize=18)</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plt.title('Confusion Matrix', fontsize=18)</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plt.show()</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print("precision is :",y_test/y_test+ y_pred)</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print('Recall: %.3f' % recall_score(y_test, y_pred))</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print('Accuracy: %.3f' % accuracy_score(y_test, y_pred))</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print('F1 Score: %.3f' % f1_score(y_test, y_pred))</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1" name="Google Shape;691;p70"/>
          <p:cNvPicPr preferRelativeResize="0"/>
          <p:nvPr/>
        </p:nvPicPr>
        <p:blipFill rotWithShape="1">
          <a:blip r:embed="rId3"/>
          <a:srcRect/>
          <a:stretch>
            <a:fillRect/>
          </a:stretch>
        </p:blipFill>
        <p:spPr>
          <a:xfrm>
            <a:off x="5862919" y="2786691"/>
            <a:ext cx="5789471" cy="39816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1"/>
          <p:cNvSpPr txBox="1"/>
          <p:nvPr/>
        </p:nvSpPr>
        <p:spPr>
          <a:xfrm>
            <a:off x="5871211" y="842012"/>
            <a:ext cx="3641091" cy="3827482"/>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7" name="Google Shape;697;p71"/>
          <p:cNvPicPr preferRelativeResize="0">
            <a:picLocks noGrp="1"/>
          </p:cNvPicPr>
          <p:nvPr>
            <p:ph type="body" idx="1"/>
          </p:nvPr>
        </p:nvPicPr>
        <p:blipFill rotWithShape="1">
          <a:blip r:embed="rId3"/>
          <a:srcRect/>
          <a:stretch>
            <a:fillRect/>
          </a:stretch>
        </p:blipFill>
        <p:spPr>
          <a:xfrm>
            <a:off x="339726" y="1496060"/>
            <a:ext cx="6671945" cy="4728845"/>
          </a:xfrm>
          <a:prstGeom prst="rect">
            <a:avLst/>
          </a:prstGeom>
          <a:noFill/>
          <a:ln>
            <a:noFill/>
          </a:ln>
        </p:spPr>
      </p:pic>
      <p:sp>
        <p:nvSpPr>
          <p:cNvPr id="698" name="Google Shape;698;p71"/>
          <p:cNvSpPr txBox="1"/>
          <p:nvPr/>
        </p:nvSpPr>
        <p:spPr>
          <a:xfrm>
            <a:off x="139700" y="6117591"/>
            <a:ext cx="11750040" cy="666937"/>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9" name="Google Shape;699;p71"/>
          <p:cNvPicPr preferRelativeResize="0">
            <a:picLocks noGrp="1"/>
          </p:cNvPicPr>
          <p:nvPr>
            <p:ph type="pic" idx="2"/>
          </p:nvPr>
        </p:nvPicPr>
        <p:blipFill rotWithShape="1">
          <a:blip r:embed="rId4"/>
          <a:srcRect/>
          <a:stretch>
            <a:fillRect/>
          </a:stretch>
        </p:blipFill>
        <p:spPr>
          <a:xfrm>
            <a:off x="7844156" y="234951"/>
            <a:ext cx="3502025" cy="1129031"/>
          </a:xfrm>
          <a:prstGeom prst="rect">
            <a:avLst/>
          </a:prstGeom>
          <a:solidFill>
            <a:schemeClr val="lt2"/>
          </a:solidFill>
          <a:ln>
            <a:noFill/>
          </a:ln>
        </p:spPr>
      </p:pic>
      <p:pic>
        <p:nvPicPr>
          <p:cNvPr id="700" name="Google Shape;700;p71"/>
          <p:cNvPicPr preferRelativeResize="0"/>
          <p:nvPr/>
        </p:nvPicPr>
        <p:blipFill rotWithShape="1">
          <a:blip r:embed="rId5"/>
          <a:srcRect r="-1023" b="70256"/>
          <a:stretch>
            <a:fillRect/>
          </a:stretch>
        </p:blipFill>
        <p:spPr>
          <a:xfrm>
            <a:off x="7011671" y="1595120"/>
            <a:ext cx="5299711" cy="984251"/>
          </a:xfrm>
          <a:prstGeom prst="rect">
            <a:avLst/>
          </a:prstGeom>
          <a:noFill/>
          <a:ln>
            <a:noFill/>
          </a:ln>
        </p:spPr>
      </p:pic>
      <p:pic>
        <p:nvPicPr>
          <p:cNvPr id="701" name="Google Shape;701;p71"/>
          <p:cNvPicPr preferRelativeResize="0"/>
          <p:nvPr/>
        </p:nvPicPr>
        <p:blipFill rotWithShape="1">
          <a:blip r:embed="rId6"/>
          <a:srcRect l="5417" t="44855"/>
          <a:stretch>
            <a:fillRect/>
          </a:stretch>
        </p:blipFill>
        <p:spPr>
          <a:xfrm>
            <a:off x="7658100" y="2883535"/>
            <a:ext cx="4362451" cy="1165860"/>
          </a:xfrm>
          <a:prstGeom prst="rect">
            <a:avLst/>
          </a:prstGeom>
          <a:noFill/>
          <a:ln>
            <a:noFill/>
          </a:ln>
        </p:spPr>
      </p:pic>
      <p:pic>
        <p:nvPicPr>
          <p:cNvPr id="702" name="Google Shape;702;p71"/>
          <p:cNvPicPr preferRelativeResize="0"/>
          <p:nvPr/>
        </p:nvPicPr>
        <p:blipFill rotWithShape="1">
          <a:blip r:embed="rId7"/>
          <a:srcRect/>
          <a:stretch>
            <a:fillRect/>
          </a:stretch>
        </p:blipFill>
        <p:spPr>
          <a:xfrm>
            <a:off x="7810500" y="4467860"/>
            <a:ext cx="3630931" cy="960755"/>
          </a:xfrm>
          <a:prstGeom prst="rect">
            <a:avLst/>
          </a:prstGeom>
          <a:noFill/>
          <a:ln>
            <a:noFill/>
          </a:ln>
        </p:spPr>
      </p:pic>
      <p:sp>
        <p:nvSpPr>
          <p:cNvPr id="703" name="Google Shape;703;p71"/>
          <p:cNvSpPr txBox="1"/>
          <p:nvPr/>
        </p:nvSpPr>
        <p:spPr>
          <a:xfrm>
            <a:off x="1065530" y="651512"/>
            <a:ext cx="5408295" cy="523180"/>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800" b="1" i="1" u="sng" dirty="0">
                <a:solidFill>
                  <a:schemeClr val="dk1"/>
                </a:solidFill>
                <a:latin typeface="Calibri" panose="020F0502020204030204"/>
                <a:ea typeface="Calibri" panose="020F0502020204030204"/>
                <a:cs typeface="Calibri" panose="020F0502020204030204"/>
                <a:sym typeface="Calibri" panose="020F0502020204030204"/>
              </a:rPr>
              <a:t>CONFUSION MATRIX</a:t>
            </a:r>
            <a:endParaRPr sz="2800" b="1" i="1" u="sng"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2"/>
          <p:cNvSpPr txBox="1"/>
          <p:nvPr/>
        </p:nvSpPr>
        <p:spPr>
          <a:xfrm>
            <a:off x="6043295" y="1144905"/>
            <a:ext cx="3560445" cy="3540160"/>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b="1" i="1" u="sng">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09" name="Google Shape;709;p72"/>
          <p:cNvPicPr preferRelativeResize="0">
            <a:picLocks noGrp="1"/>
          </p:cNvPicPr>
          <p:nvPr>
            <p:ph type="body" idx="1"/>
          </p:nvPr>
        </p:nvPicPr>
        <p:blipFill rotWithShape="1">
          <a:blip r:embed="rId3"/>
          <a:srcRect/>
          <a:stretch>
            <a:fillRect/>
          </a:stretch>
        </p:blipFill>
        <p:spPr>
          <a:xfrm>
            <a:off x="539115" y="904240"/>
            <a:ext cx="7269480" cy="5266691"/>
          </a:xfrm>
          <a:prstGeom prst="rect">
            <a:avLst/>
          </a:prstGeom>
          <a:noFill/>
          <a:ln>
            <a:noFill/>
          </a:ln>
        </p:spPr>
      </p:pic>
      <p:pic>
        <p:nvPicPr>
          <p:cNvPr id="710" name="Google Shape;710;p72"/>
          <p:cNvPicPr preferRelativeResize="0">
            <a:picLocks noGrp="1"/>
          </p:cNvPicPr>
          <p:nvPr>
            <p:ph type="pic" idx="2"/>
          </p:nvPr>
        </p:nvPicPr>
        <p:blipFill rotWithShape="1">
          <a:blip r:embed="rId4"/>
          <a:srcRect/>
          <a:stretch>
            <a:fillRect/>
          </a:stretch>
        </p:blipFill>
        <p:spPr>
          <a:xfrm>
            <a:off x="7797166" y="1725295"/>
            <a:ext cx="4284980" cy="3510280"/>
          </a:xfrm>
          <a:prstGeom prst="rect">
            <a:avLst/>
          </a:prstGeom>
          <a:solidFill>
            <a:schemeClr val="lt2"/>
          </a:solidFill>
          <a:ln>
            <a:noFill/>
          </a:ln>
        </p:spPr>
      </p:pic>
      <p:sp>
        <p:nvSpPr>
          <p:cNvPr id="711" name="Google Shape;711;p72"/>
          <p:cNvSpPr/>
          <p:nvPr/>
        </p:nvSpPr>
        <p:spPr>
          <a:xfrm>
            <a:off x="6156960" y="2894331"/>
            <a:ext cx="1534795" cy="854075"/>
          </a:xfrm>
          <a:prstGeom prst="notchedRightArrow">
            <a:avLst>
              <a:gd name="adj1" fmla="val 50000"/>
              <a:gd name="adj2" fmla="val 50000"/>
            </a:avLst>
          </a:prstGeom>
          <a:solidFill>
            <a:schemeClr val="accent1"/>
          </a:solidFill>
          <a:ln w="12700" cap="flat" cmpd="sng">
            <a:solidFill>
              <a:srgbClr val="0F3A57"/>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b="1" i="1" u="sng">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2" name="Google Shape;712;p72"/>
          <p:cNvSpPr txBox="1"/>
          <p:nvPr/>
        </p:nvSpPr>
        <p:spPr>
          <a:xfrm>
            <a:off x="678815" y="212092"/>
            <a:ext cx="6511925" cy="461624"/>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400" b="1" i="1" u="sng">
                <a:solidFill>
                  <a:schemeClr val="dk1"/>
                </a:solidFill>
                <a:latin typeface="Calibri" panose="020F0502020204030204"/>
                <a:ea typeface="Calibri" panose="020F0502020204030204"/>
                <a:cs typeface="Calibri" panose="020F0502020204030204"/>
                <a:sym typeface="Calibri" panose="020F0502020204030204"/>
              </a:rPr>
              <a:t>For 10 dog samples and their</a:t>
            </a:r>
            <a:r>
              <a:rPr lang="en-GB" sz="1867" b="1" i="1" u="sng">
                <a:solidFill>
                  <a:schemeClr val="dk1"/>
                </a:solidFill>
                <a:latin typeface="Calibri" panose="020F0502020204030204"/>
                <a:ea typeface="Calibri" panose="020F0502020204030204"/>
                <a:cs typeface="Calibri" panose="020F0502020204030204"/>
                <a:sym typeface="Calibri" panose="020F0502020204030204"/>
              </a:rPr>
              <a:t> </a:t>
            </a:r>
            <a:r>
              <a:rPr lang="en-GB" sz="2400" b="1" i="1" u="sng">
                <a:solidFill>
                  <a:schemeClr val="dk1"/>
                </a:solidFill>
                <a:latin typeface="Calibri" panose="020F0502020204030204"/>
                <a:ea typeface="Calibri" panose="020F0502020204030204"/>
                <a:cs typeface="Calibri" panose="020F0502020204030204"/>
                <a:sym typeface="Calibri" panose="020F0502020204030204"/>
              </a:rPr>
              <a:t>predictions</a:t>
            </a:r>
            <a:r>
              <a:rPr lang="en-GB" sz="1867" b="1" i="1" u="sng">
                <a:solidFill>
                  <a:schemeClr val="dk1"/>
                </a:solidFill>
                <a:latin typeface="Calibri" panose="020F0502020204030204"/>
                <a:ea typeface="Calibri" panose="020F0502020204030204"/>
                <a:cs typeface="Calibri" panose="020F0502020204030204"/>
                <a:sym typeface="Calibri" panose="020F0502020204030204"/>
              </a:rPr>
              <a:t>.</a:t>
            </a:r>
            <a:endParaRPr sz="1867" b="1" i="1" u="sng">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3" name="Google Shape;713;p72"/>
          <p:cNvSpPr txBox="1"/>
          <p:nvPr/>
        </p:nvSpPr>
        <p:spPr>
          <a:xfrm>
            <a:off x="232410" y="6247131"/>
            <a:ext cx="11685271" cy="666937"/>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3"/>
          <p:cNvSpPr txBox="1"/>
          <p:nvPr/>
        </p:nvSpPr>
        <p:spPr>
          <a:xfrm>
            <a:off x="6177915" y="1036955"/>
            <a:ext cx="3632200" cy="3540160"/>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9" name="Google Shape;719;p73"/>
          <p:cNvSpPr txBox="1"/>
          <p:nvPr/>
        </p:nvSpPr>
        <p:spPr>
          <a:xfrm>
            <a:off x="480695" y="492761"/>
            <a:ext cx="6928485" cy="461624"/>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400" b="1" i="1" u="sng">
                <a:solidFill>
                  <a:schemeClr val="dk1"/>
                </a:solidFill>
                <a:latin typeface="Calibri" panose="020F0502020204030204"/>
                <a:ea typeface="Calibri" panose="020F0502020204030204"/>
                <a:cs typeface="Calibri" panose="020F0502020204030204"/>
                <a:sym typeface="Calibri" panose="020F0502020204030204"/>
              </a:rPr>
              <a:t>If in case of 3x3 matrix</a:t>
            </a:r>
            <a:endParaRPr sz="2400" b="1" i="1" u="sng">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20" name="Google Shape;720;p73"/>
          <p:cNvPicPr preferRelativeResize="0">
            <a:picLocks noGrp="1"/>
          </p:cNvPicPr>
          <p:nvPr>
            <p:ph type="body" idx="1"/>
          </p:nvPr>
        </p:nvPicPr>
        <p:blipFill rotWithShape="1">
          <a:blip r:embed="rId3"/>
          <a:srcRect/>
          <a:stretch>
            <a:fillRect/>
          </a:stretch>
        </p:blipFill>
        <p:spPr>
          <a:xfrm>
            <a:off x="480695" y="1459229"/>
            <a:ext cx="4608831" cy="4455795"/>
          </a:xfrm>
          <a:prstGeom prst="rect">
            <a:avLst/>
          </a:prstGeom>
          <a:noFill/>
          <a:ln>
            <a:noFill/>
          </a:ln>
        </p:spPr>
      </p:pic>
      <p:pic>
        <p:nvPicPr>
          <p:cNvPr id="721" name="Google Shape;721;p73"/>
          <p:cNvPicPr preferRelativeResize="0">
            <a:picLocks noGrp="1"/>
          </p:cNvPicPr>
          <p:nvPr>
            <p:ph type="pic" idx="2"/>
          </p:nvPr>
        </p:nvPicPr>
        <p:blipFill rotWithShape="1">
          <a:blip r:embed="rId4"/>
          <a:srcRect/>
          <a:stretch>
            <a:fillRect/>
          </a:stretch>
        </p:blipFill>
        <p:spPr>
          <a:xfrm>
            <a:off x="5089526" y="1115061"/>
            <a:ext cx="6819900" cy="2568575"/>
          </a:xfrm>
          <a:prstGeom prst="rect">
            <a:avLst/>
          </a:prstGeom>
          <a:solidFill>
            <a:schemeClr val="lt2"/>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74"/>
          <p:cNvPicPr preferRelativeResize="0">
            <a:picLocks noGrp="1"/>
          </p:cNvPicPr>
          <p:nvPr>
            <p:ph type="body" idx="1"/>
          </p:nvPr>
        </p:nvPicPr>
        <p:blipFill rotWithShape="1">
          <a:blip r:embed="rId3"/>
          <a:srcRect/>
          <a:stretch>
            <a:fillRect/>
          </a:stretch>
        </p:blipFill>
        <p:spPr>
          <a:xfrm>
            <a:off x="405765" y="855345"/>
            <a:ext cx="5734051" cy="5496560"/>
          </a:xfrm>
          <a:prstGeom prst="rect">
            <a:avLst/>
          </a:prstGeom>
          <a:noFill/>
          <a:ln>
            <a:noFill/>
          </a:ln>
        </p:spPr>
      </p:pic>
      <p:sp>
        <p:nvSpPr>
          <p:cNvPr id="727" name="Google Shape;727;p74"/>
          <p:cNvSpPr txBox="1"/>
          <p:nvPr/>
        </p:nvSpPr>
        <p:spPr>
          <a:xfrm>
            <a:off x="6623686" y="855345"/>
            <a:ext cx="4962525" cy="3827482"/>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This is iris data - confusion matrix with three classess (Setosa-0, Versicolor-1, Virginica-2)</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Below there is a table for precision, recall, f1_score and support.</a:t>
            </a: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r>
              <a:rPr lang="en-GB" sz="1867">
                <a:solidFill>
                  <a:schemeClr val="dk1"/>
                </a:solidFill>
                <a:latin typeface="Calibri" panose="020F0502020204030204"/>
                <a:ea typeface="Calibri" panose="020F0502020204030204"/>
                <a:cs typeface="Calibri" panose="020F0502020204030204"/>
                <a:sym typeface="Calibri" panose="020F0502020204030204"/>
              </a:rPr>
              <a:t>with the help of classfication_report we can generate this report or manually get the result by providing the values in formula.</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8" name="Google Shape;728;p74"/>
          <p:cNvSpPr/>
          <p:nvPr/>
        </p:nvSpPr>
        <p:spPr>
          <a:xfrm rot="9180000">
            <a:off x="4472940" y="1080772"/>
            <a:ext cx="2630171" cy="2414905"/>
          </a:xfrm>
          <a:custGeom>
            <a:avLst/>
            <a:gdLst/>
            <a:ahLst/>
            <a:cxnLst/>
            <a:rect l="l" t="t" r="r" b="b"/>
            <a:pathLst>
              <a:path w="120000" h="120000" extrusionOk="0">
                <a:moveTo>
                  <a:pt x="6886" y="60000"/>
                </a:moveTo>
                <a:lnTo>
                  <a:pt x="6886" y="60000"/>
                </a:lnTo>
                <a:cubicBezTo>
                  <a:pt x="6886" y="34173"/>
                  <a:pt x="25891" y="12182"/>
                  <a:pt x="51699" y="8145"/>
                </a:cubicBezTo>
                <a:cubicBezTo>
                  <a:pt x="77507" y="4109"/>
                  <a:pt x="102452" y="19226"/>
                  <a:pt x="110519" y="43792"/>
                </a:cubicBezTo>
                <a:lnTo>
                  <a:pt x="116897" y="43792"/>
                </a:lnTo>
                <a:lnTo>
                  <a:pt x="106228" y="60000"/>
                </a:lnTo>
                <a:lnTo>
                  <a:pt x="89353" y="43792"/>
                </a:lnTo>
                <a:lnTo>
                  <a:pt x="95477" y="43792"/>
                </a:lnTo>
                <a:lnTo>
                  <a:pt x="95477" y="43792"/>
                </a:lnTo>
                <a:cubicBezTo>
                  <a:pt x="87538" y="28003"/>
                  <a:pt x="69193" y="19552"/>
                  <a:pt x="51281" y="23433"/>
                </a:cubicBezTo>
                <a:cubicBezTo>
                  <a:pt x="33369" y="27313"/>
                  <a:pt x="20658" y="42491"/>
                  <a:pt x="20658" y="60000"/>
                </a:cubicBezTo>
                <a:close/>
              </a:path>
            </a:pathLst>
          </a:custGeom>
          <a:solidFill>
            <a:schemeClr val="accent1"/>
          </a:solidFill>
          <a:ln w="12700" cap="flat" cmpd="sng">
            <a:solidFill>
              <a:srgbClr val="0F3A57"/>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9" name="Google Shape;729;p74"/>
          <p:cNvSpPr txBox="1"/>
          <p:nvPr/>
        </p:nvSpPr>
        <p:spPr>
          <a:xfrm>
            <a:off x="405129" y="6177915"/>
            <a:ext cx="11623675" cy="666937"/>
          </a:xfrm>
          <a:prstGeom prst="rect">
            <a:avLst/>
          </a:prstGeom>
          <a:solidFill>
            <a:schemeClr val="lt1"/>
          </a:solidFill>
          <a:ln>
            <a:noFill/>
          </a:ln>
        </p:spPr>
        <p:txBody>
          <a:bodyPr spcFirstLastPara="1" wrap="square" lIns="91433" tIns="45700" rIns="91433" bIns="45700" anchor="t" anchorCtr="0">
            <a:sp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75"/>
          <p:cNvPicPr preferRelativeResize="0"/>
          <p:nvPr/>
        </p:nvPicPr>
        <p:blipFill>
          <a:blip r:embed="rId3"/>
          <a:stretch>
            <a:fillRect/>
          </a:stretch>
        </p:blipFill>
        <p:spPr>
          <a:xfrm>
            <a:off x="203201" y="203201"/>
            <a:ext cx="5676900" cy="3111500"/>
          </a:xfrm>
          <a:prstGeom prst="rect">
            <a:avLst/>
          </a:prstGeom>
          <a:noFill/>
          <a:ln>
            <a:noFill/>
          </a:ln>
        </p:spPr>
      </p:pic>
      <p:pic>
        <p:nvPicPr>
          <p:cNvPr id="735" name="Google Shape;735;p75"/>
          <p:cNvPicPr preferRelativeResize="0"/>
          <p:nvPr/>
        </p:nvPicPr>
        <p:blipFill>
          <a:blip r:embed="rId4"/>
          <a:stretch>
            <a:fillRect/>
          </a:stretch>
        </p:blipFill>
        <p:spPr>
          <a:xfrm>
            <a:off x="6083300" y="203201"/>
            <a:ext cx="5905501" cy="3026569"/>
          </a:xfrm>
          <a:prstGeom prst="rect">
            <a:avLst/>
          </a:prstGeom>
          <a:noFill/>
          <a:ln>
            <a:noFill/>
          </a:ln>
        </p:spPr>
      </p:pic>
      <p:pic>
        <p:nvPicPr>
          <p:cNvPr id="736" name="Google Shape;736;p75"/>
          <p:cNvPicPr preferRelativeResize="0"/>
          <p:nvPr/>
        </p:nvPicPr>
        <p:blipFill>
          <a:blip r:embed="rId5"/>
          <a:stretch>
            <a:fillRect/>
          </a:stretch>
        </p:blipFill>
        <p:spPr>
          <a:xfrm>
            <a:off x="203200" y="3619500"/>
            <a:ext cx="5867400" cy="3048000"/>
          </a:xfrm>
          <a:prstGeom prst="rect">
            <a:avLst/>
          </a:prstGeom>
          <a:noFill/>
          <a:ln>
            <a:noFill/>
          </a:ln>
        </p:spPr>
      </p:pic>
      <p:pic>
        <p:nvPicPr>
          <p:cNvPr id="737" name="Google Shape;737;p75"/>
          <p:cNvPicPr preferRelativeResize="0"/>
          <p:nvPr/>
        </p:nvPicPr>
        <p:blipFill>
          <a:blip r:embed="rId6"/>
          <a:stretch>
            <a:fillRect/>
          </a:stretch>
        </p:blipFill>
        <p:spPr>
          <a:xfrm>
            <a:off x="6273800" y="3432969"/>
            <a:ext cx="5715000" cy="317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76"/>
          <p:cNvPicPr preferRelativeResize="0"/>
          <p:nvPr/>
        </p:nvPicPr>
        <p:blipFill>
          <a:blip r:embed="rId3"/>
          <a:stretch>
            <a:fillRect/>
          </a:stretch>
        </p:blipFill>
        <p:spPr>
          <a:xfrm>
            <a:off x="203200" y="203201"/>
            <a:ext cx="5918200" cy="3111500"/>
          </a:xfrm>
          <a:prstGeom prst="rect">
            <a:avLst/>
          </a:prstGeom>
          <a:noFill/>
          <a:ln>
            <a:noFill/>
          </a:ln>
        </p:spPr>
      </p:pic>
      <p:pic>
        <p:nvPicPr>
          <p:cNvPr id="743" name="Google Shape;743;p76"/>
          <p:cNvPicPr preferRelativeResize="0"/>
          <p:nvPr/>
        </p:nvPicPr>
        <p:blipFill>
          <a:blip r:embed="rId4"/>
          <a:stretch>
            <a:fillRect/>
          </a:stretch>
        </p:blipFill>
        <p:spPr>
          <a:xfrm>
            <a:off x="203201" y="3619501"/>
            <a:ext cx="5859729" cy="3136900"/>
          </a:xfrm>
          <a:prstGeom prst="rect">
            <a:avLst/>
          </a:prstGeom>
          <a:noFill/>
          <a:ln>
            <a:noFill/>
          </a:ln>
        </p:spPr>
      </p:pic>
      <p:pic>
        <p:nvPicPr>
          <p:cNvPr id="744" name="Google Shape;744;p76"/>
          <p:cNvPicPr preferRelativeResize="0"/>
          <p:nvPr/>
        </p:nvPicPr>
        <p:blipFill>
          <a:blip r:embed="rId5"/>
          <a:stretch>
            <a:fillRect/>
          </a:stretch>
        </p:blipFill>
        <p:spPr>
          <a:xfrm>
            <a:off x="6324600" y="203201"/>
            <a:ext cx="5664200" cy="2892103"/>
          </a:xfrm>
          <a:prstGeom prst="rect">
            <a:avLst/>
          </a:prstGeom>
          <a:noFill/>
          <a:ln>
            <a:noFill/>
          </a:ln>
        </p:spPr>
      </p:pic>
      <p:pic>
        <p:nvPicPr>
          <p:cNvPr id="745" name="Google Shape;745;p76"/>
          <p:cNvPicPr preferRelativeResize="0"/>
          <p:nvPr/>
        </p:nvPicPr>
        <p:blipFill>
          <a:blip r:embed="rId6"/>
          <a:stretch>
            <a:fillRect/>
          </a:stretch>
        </p:blipFill>
        <p:spPr>
          <a:xfrm>
            <a:off x="6324601" y="3298503"/>
            <a:ext cx="5664199" cy="29773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77"/>
          <p:cNvPicPr preferRelativeResize="0"/>
          <p:nvPr/>
        </p:nvPicPr>
        <p:blipFill>
          <a:blip r:embed="rId3"/>
          <a:stretch>
            <a:fillRect/>
          </a:stretch>
        </p:blipFill>
        <p:spPr>
          <a:xfrm>
            <a:off x="203200" y="812801"/>
            <a:ext cx="5867400" cy="3136900"/>
          </a:xfrm>
          <a:prstGeom prst="rect">
            <a:avLst/>
          </a:prstGeom>
          <a:noFill/>
          <a:ln>
            <a:noFill/>
          </a:ln>
        </p:spPr>
      </p:pic>
      <p:sp>
        <p:nvSpPr>
          <p:cNvPr id="751" name="Google Shape;751;p77"/>
          <p:cNvSpPr txBox="1"/>
          <p:nvPr/>
        </p:nvSpPr>
        <p:spPr>
          <a:xfrm>
            <a:off x="411467" y="6209601"/>
            <a:ext cx="1384000" cy="523180"/>
          </a:xfrm>
          <a:prstGeom prst="rect">
            <a:avLst/>
          </a:prstGeom>
          <a:solidFill>
            <a:schemeClr val="lt1"/>
          </a:solidFill>
          <a:ln>
            <a:noFill/>
          </a:ln>
        </p:spPr>
        <p:txBody>
          <a:bodyPr spcFirstLastPara="1" wrap="square" lIns="121900" tIns="121900" rIns="121900" bIns="121900" anchor="t" anchorCtr="0">
            <a:spAutoFit/>
          </a:bodyPr>
          <a:lstStyle/>
          <a:p>
            <a:pPr>
              <a:spcBef>
                <a:spcPts val="0"/>
              </a:spcBef>
              <a:spcAft>
                <a:spcPts val="0"/>
              </a:spcAft>
            </a:pPr>
            <a:endParaRPr>
              <a:latin typeface="Calibri" panose="020F0502020204030204"/>
              <a:ea typeface="Calibri" panose="020F0502020204030204"/>
              <a:cs typeface="Calibri" panose="020F0502020204030204"/>
              <a:sym typeface="Calibri" panose="020F0502020204030204"/>
            </a:endParaRPr>
          </a:p>
        </p:txBody>
      </p:sp>
      <p:pic>
        <p:nvPicPr>
          <p:cNvPr id="752" name="Google Shape;752;p77"/>
          <p:cNvPicPr preferRelativeResize="0"/>
          <p:nvPr/>
        </p:nvPicPr>
        <p:blipFill>
          <a:blip r:embed="rId4"/>
          <a:stretch>
            <a:fillRect/>
          </a:stretch>
        </p:blipFill>
        <p:spPr>
          <a:xfrm>
            <a:off x="7374667" y="368334"/>
            <a:ext cx="3327400" cy="4356100"/>
          </a:xfrm>
          <a:prstGeom prst="rect">
            <a:avLst/>
          </a:prstGeom>
          <a:noFill/>
          <a:ln>
            <a:noFill/>
          </a:ln>
        </p:spPr>
      </p:pic>
      <p:pic>
        <p:nvPicPr>
          <p:cNvPr id="753" name="Google Shape;753;p77"/>
          <p:cNvPicPr preferRelativeResize="0"/>
          <p:nvPr/>
        </p:nvPicPr>
        <p:blipFill>
          <a:blip r:embed="rId5"/>
          <a:stretch>
            <a:fillRect/>
          </a:stretch>
        </p:blipFill>
        <p:spPr>
          <a:xfrm>
            <a:off x="203201" y="4940101"/>
            <a:ext cx="7785100" cy="171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78"/>
          <p:cNvPicPr preferRelativeResize="0"/>
          <p:nvPr/>
        </p:nvPicPr>
        <p:blipFill>
          <a:blip r:embed="rId3"/>
          <a:stretch>
            <a:fillRect/>
          </a:stretch>
        </p:blipFill>
        <p:spPr>
          <a:xfrm rot="5400000">
            <a:off x="2877749" y="-1803651"/>
            <a:ext cx="6608600" cy="11038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custDataLst>
              <p:tags r:id="rId2"/>
            </p:custDataLst>
          </p:nvPr>
        </p:nvSpPr>
        <p:spPr>
          <a:xfrm>
            <a:off x="723900" y="370205"/>
            <a:ext cx="8194675" cy="834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a:lstStyle>
          <a:p>
            <a:endParaRPr lang="en-US" altLang="zh-CN" dirty="0"/>
          </a:p>
        </p:txBody>
      </p:sp>
      <p:sp>
        <p:nvSpPr>
          <p:cNvPr id="7" name="标题 4"/>
          <p:cNvSpPr>
            <a:spLocks noGrp="1"/>
          </p:cNvSpPr>
          <p:nvPr>
            <p:custDataLst>
              <p:tags r:id="rId3"/>
            </p:custDataLst>
          </p:nvPr>
        </p:nvSpPr>
        <p:spPr>
          <a:xfrm>
            <a:off x="723900" y="527685"/>
            <a:ext cx="8463915" cy="83439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Creating our own Model dataset:</a:t>
            </a:r>
          </a:p>
        </p:txBody>
      </p:sp>
      <p:sp>
        <p:nvSpPr>
          <p:cNvPr id="8" name="Text Box 7"/>
          <p:cNvSpPr txBox="1"/>
          <p:nvPr/>
        </p:nvSpPr>
        <p:spPr>
          <a:xfrm>
            <a:off x="838200" y="1741805"/>
            <a:ext cx="10746740" cy="152209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download git and clone with powershell</a:t>
            </a:r>
          </a:p>
          <a:p>
            <a:pPr marL="0" indent="0">
              <a:buFont typeface="Wingdings" panose="05000000000000000000" charset="0"/>
              <a:buNone/>
            </a:pPr>
            <a:r>
              <a:rPr lang="en-US" sz="2500" b="1">
                <a:solidFill>
                  <a:schemeClr val="accent4">
                    <a:lumMod val="75000"/>
                  </a:schemeClr>
                </a:solidFill>
              </a:rPr>
              <a:t>           git clone &lt;link of the Git project&gt;</a:t>
            </a:r>
          </a:p>
          <a:p>
            <a:pPr marL="0" indent="0">
              <a:buFont typeface="Wingdings" panose="05000000000000000000" charset="0"/>
              <a:buNone/>
            </a:pPr>
            <a:endParaRPr lang="en-US" sz="2500" b="1">
              <a:solidFill>
                <a:schemeClr val="accent4">
                  <a:lumMod val="75000"/>
                </a:schemeClr>
              </a:solidFill>
            </a:endParaRPr>
          </a:p>
          <a:p>
            <a:pPr marL="0" indent="0">
              <a:buFont typeface="Wingdings" panose="05000000000000000000" charset="0"/>
              <a:buNone/>
            </a:pPr>
            <a:r>
              <a:rPr lang="en-US" b="1">
                <a:solidFill>
                  <a:schemeClr val="accent4">
                    <a:lumMod val="75000"/>
                  </a:schemeClr>
                </a:solidFill>
              </a:rPr>
              <a:t>           </a:t>
            </a:r>
            <a:endParaRPr lang="en-US"/>
          </a:p>
        </p:txBody>
      </p:sp>
      <p:sp>
        <p:nvSpPr>
          <p:cNvPr id="10" name="Text Box 9"/>
          <p:cNvSpPr txBox="1"/>
          <p:nvPr/>
        </p:nvSpPr>
        <p:spPr>
          <a:xfrm>
            <a:off x="1178560" y="2898775"/>
            <a:ext cx="7284720" cy="1060450"/>
          </a:xfrm>
          <a:prstGeom prst="rect">
            <a:avLst/>
          </a:prstGeom>
          <a:noFill/>
        </p:spPr>
        <p:txBody>
          <a:bodyPr wrap="square" rtlCol="0">
            <a:spAutoFit/>
          </a:bodyPr>
          <a:lstStyle/>
          <a:p>
            <a:r>
              <a:rPr lang="en-US" sz="2100">
                <a:solidFill>
                  <a:schemeClr val="tx2">
                    <a:lumMod val="50000"/>
                  </a:schemeClr>
                </a:solidFill>
              </a:rPr>
              <a:t>This downloads the tool of the project to the user directory.</a:t>
            </a:r>
          </a:p>
          <a:p>
            <a:endParaRPr lang="en-US" sz="2100">
              <a:solidFill>
                <a:schemeClr val="tx2">
                  <a:lumMod val="50000"/>
                </a:schemeClr>
              </a:solidFill>
            </a:endParaRPr>
          </a:p>
          <a:p>
            <a:endParaRPr lang="en-US" sz="2100">
              <a:solidFill>
                <a:schemeClr val="tx2">
                  <a:lumMod val="50000"/>
                </a:schemeClr>
              </a:solidFill>
            </a:endParaRPr>
          </a:p>
        </p:txBody>
      </p:sp>
      <p:sp>
        <p:nvSpPr>
          <p:cNvPr id="13" name="Text Box 12"/>
          <p:cNvSpPr txBox="1"/>
          <p:nvPr/>
        </p:nvSpPr>
        <p:spPr>
          <a:xfrm>
            <a:off x="935355" y="3800475"/>
            <a:ext cx="10746740" cy="368300"/>
          </a:xfrm>
          <a:prstGeom prst="rect">
            <a:avLst/>
          </a:prstGeom>
          <a:noFill/>
        </p:spPr>
        <p:txBody>
          <a:bodyPr wrap="square" rtlCol="0">
            <a:spAutoFit/>
          </a:bodyPr>
          <a:lstStyle/>
          <a:p>
            <a:pPr marL="0" indent="0">
              <a:buFont typeface="Wingdings" panose="05000000000000000000" charset="0"/>
              <a:buNone/>
            </a:pPr>
            <a:r>
              <a:rPr lang="en-US" b="1">
                <a:solidFill>
                  <a:schemeClr val="accent4">
                    <a:lumMod val="75000"/>
                  </a:schemeClr>
                </a:solidFill>
              </a:rPr>
              <a:t>           </a:t>
            </a:r>
            <a:endParaRPr lang="en-US"/>
          </a:p>
        </p:txBody>
      </p:sp>
      <p:pic>
        <p:nvPicPr>
          <p:cNvPr id="102" name="Content Placeholder 101"/>
          <p:cNvPicPr>
            <a:picLocks noGrp="1" noChangeAspect="1"/>
          </p:cNvPicPr>
          <p:nvPr>
            <p:ph sz="half" idx="1"/>
          </p:nvPr>
        </p:nvPicPr>
        <p:blipFill>
          <a:blip r:embed="rId6"/>
          <a:srcRect l="43581" t="24196" b="1731"/>
          <a:stretch>
            <a:fillRect/>
          </a:stretch>
        </p:blipFill>
        <p:spPr>
          <a:xfrm>
            <a:off x="838200" y="3800475"/>
            <a:ext cx="5181600" cy="2296795"/>
          </a:xfrm>
          <a:prstGeom prst="rect">
            <a:avLst/>
          </a:prstGeom>
          <a:noFill/>
          <a:ln w="9525">
            <a:noFill/>
          </a:ln>
        </p:spPr>
      </p:pic>
      <p:pic>
        <p:nvPicPr>
          <p:cNvPr id="103" name="Content Placeholder 102"/>
          <p:cNvPicPr>
            <a:picLocks noGrp="1"/>
          </p:cNvPicPr>
          <p:nvPr>
            <p:ph sz="half" idx="2"/>
          </p:nvPr>
        </p:nvPicPr>
        <p:blipFill>
          <a:blip r:embed="rId7"/>
          <a:stretch>
            <a:fillRect/>
          </a:stretch>
        </p:blipFill>
        <p:spPr>
          <a:xfrm>
            <a:off x="6654165" y="3431540"/>
            <a:ext cx="5189220" cy="3241040"/>
          </a:xfrm>
          <a:prstGeom prst="rect">
            <a:avLst/>
          </a:prstGeom>
          <a:noFill/>
          <a:ln w="9525">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65200" y="3826510"/>
            <a:ext cx="4789170" cy="834390"/>
          </a:xfrm>
        </p:spPr>
        <p:txBody>
          <a:bodyPr>
            <a:normAutofit fontScale="90000"/>
          </a:bodyPr>
          <a:lstStyle/>
          <a:p>
            <a:r>
              <a:rPr lang="en-US" altLang="zh-CN" dirty="0"/>
              <a:t>Face Recognition:</a:t>
            </a:r>
          </a:p>
        </p:txBody>
      </p:sp>
      <p:sp>
        <p:nvSpPr>
          <p:cNvPr id="2" name="Text Box 1"/>
          <p:cNvSpPr txBox="1"/>
          <p:nvPr/>
        </p:nvSpPr>
        <p:spPr>
          <a:xfrm>
            <a:off x="1644015" y="2581910"/>
            <a:ext cx="10281920" cy="860425"/>
          </a:xfrm>
          <a:prstGeom prst="rect">
            <a:avLst/>
          </a:prstGeom>
          <a:noFill/>
        </p:spPr>
        <p:txBody>
          <a:bodyPr wrap="square" rtlCol="0">
            <a:spAutoFit/>
          </a:bodyPr>
          <a:lstStyle/>
          <a:p>
            <a:r>
              <a:rPr lang="en-US" sz="2500">
                <a:solidFill>
                  <a:schemeClr val="tx1">
                    <a:lumMod val="75000"/>
                  </a:schemeClr>
                </a:solidFill>
                <a:latin typeface="Times New Roman" panose="02020603050405020304" charset="0"/>
                <a:cs typeface="Times New Roman" panose="02020603050405020304" charset="0"/>
              </a:rPr>
              <a:t>Also called Facial Detection - is an AI based computer technology used to find and identify human faces in digtal images.</a:t>
            </a:r>
          </a:p>
        </p:txBody>
      </p:sp>
      <p:sp>
        <p:nvSpPr>
          <p:cNvPr id="3" name="标题 4"/>
          <p:cNvSpPr>
            <a:spLocks noGrp="1"/>
          </p:cNvSpPr>
          <p:nvPr>
            <p:custDataLst>
              <p:tags r:id="rId3"/>
            </p:custDataLst>
          </p:nvPr>
        </p:nvSpPr>
        <p:spPr>
          <a:xfrm>
            <a:off x="965200" y="1363345"/>
            <a:ext cx="4789170" cy="834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Face Detection:</a:t>
            </a:r>
          </a:p>
        </p:txBody>
      </p:sp>
      <p:sp>
        <p:nvSpPr>
          <p:cNvPr id="4" name="Text Box 3"/>
          <p:cNvSpPr txBox="1"/>
          <p:nvPr/>
        </p:nvSpPr>
        <p:spPr>
          <a:xfrm>
            <a:off x="1644015" y="5045075"/>
            <a:ext cx="10281920" cy="860425"/>
          </a:xfrm>
          <a:prstGeom prst="rect">
            <a:avLst/>
          </a:prstGeom>
          <a:noFill/>
        </p:spPr>
        <p:txBody>
          <a:bodyPr wrap="square" rtlCol="0">
            <a:spAutoFit/>
          </a:bodyPr>
          <a:lstStyle/>
          <a:p>
            <a:r>
              <a:rPr lang="en-US" sz="2500">
                <a:solidFill>
                  <a:schemeClr val="tx1">
                    <a:lumMod val="75000"/>
                  </a:schemeClr>
                </a:solidFill>
                <a:latin typeface="Times New Roman" panose="02020603050405020304" charset="0"/>
                <a:cs typeface="Times New Roman" panose="02020603050405020304" charset="0"/>
              </a:rPr>
              <a:t>it is a category of biometric software that maps an individuals facial features mathematically and stores the data as a face print.</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722630" y="318770"/>
            <a:ext cx="10746740" cy="753110"/>
          </a:xfrm>
          <a:prstGeom prst="rect">
            <a:avLst/>
          </a:prstGeom>
          <a:noFill/>
        </p:spPr>
        <p:txBody>
          <a:bodyPr wrap="square" rtlCol="0">
            <a:spAutoFit/>
          </a:bodyPr>
          <a:lstStyle/>
          <a:p>
            <a:pPr marL="342900" indent="-342900">
              <a:buFont typeface="Wingdings" panose="05000000000000000000" charset="0"/>
              <a:buChar char="o"/>
            </a:pPr>
            <a:r>
              <a:rPr lang="en-US" sz="2500" b="1">
                <a:solidFill>
                  <a:schemeClr val="accent4">
                    <a:lumMod val="75000"/>
                  </a:schemeClr>
                </a:solidFill>
              </a:rPr>
              <a:t>ls</a:t>
            </a:r>
          </a:p>
          <a:p>
            <a:pPr marL="0" indent="0">
              <a:buFont typeface="Wingdings" panose="05000000000000000000" charset="0"/>
              <a:buNone/>
            </a:pPr>
            <a:r>
              <a:rPr lang="en-US" b="1">
                <a:solidFill>
                  <a:schemeClr val="accent4">
                    <a:lumMod val="75000"/>
                  </a:schemeClr>
                </a:solidFill>
              </a:rPr>
              <a:t>           </a:t>
            </a:r>
            <a:endParaRPr lang="en-US"/>
          </a:p>
        </p:txBody>
      </p:sp>
      <p:sp>
        <p:nvSpPr>
          <p:cNvPr id="12" name="Text Box 11"/>
          <p:cNvSpPr txBox="1"/>
          <p:nvPr/>
        </p:nvSpPr>
        <p:spPr>
          <a:xfrm>
            <a:off x="1313815" y="874395"/>
            <a:ext cx="7284720" cy="414020"/>
          </a:xfrm>
          <a:prstGeom prst="rect">
            <a:avLst/>
          </a:prstGeom>
          <a:noFill/>
        </p:spPr>
        <p:txBody>
          <a:bodyPr wrap="square" rtlCol="0">
            <a:spAutoFit/>
          </a:bodyPr>
          <a:lstStyle/>
          <a:p>
            <a:r>
              <a:rPr lang="en-US" sz="2100">
                <a:solidFill>
                  <a:schemeClr val="tx2">
                    <a:lumMod val="50000"/>
                  </a:schemeClr>
                </a:solidFill>
              </a:rPr>
              <a:t>List of the directory</a:t>
            </a:r>
          </a:p>
        </p:txBody>
      </p:sp>
      <p:sp>
        <p:nvSpPr>
          <p:cNvPr id="14" name="Text Box 13"/>
          <p:cNvSpPr txBox="1"/>
          <p:nvPr/>
        </p:nvSpPr>
        <p:spPr>
          <a:xfrm>
            <a:off x="722630" y="1370330"/>
            <a:ext cx="10746740" cy="113728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pip install -r requirements.txt</a:t>
            </a:r>
          </a:p>
          <a:p>
            <a:pPr marL="0" indent="0">
              <a:buFont typeface="Wingdings" panose="05000000000000000000" charset="0"/>
              <a:buNone/>
            </a:pPr>
            <a:endParaRPr lang="en-US" sz="2500" b="1">
              <a:solidFill>
                <a:schemeClr val="accent4">
                  <a:lumMod val="75000"/>
                </a:schemeClr>
              </a:solidFill>
            </a:endParaRPr>
          </a:p>
          <a:p>
            <a:pPr marL="0" indent="0">
              <a:buFont typeface="Wingdings" panose="05000000000000000000" charset="0"/>
              <a:buNone/>
            </a:pPr>
            <a:r>
              <a:rPr lang="en-US" b="1">
                <a:solidFill>
                  <a:schemeClr val="accent4">
                    <a:lumMod val="75000"/>
                  </a:schemeClr>
                </a:solidFill>
              </a:rPr>
              <a:t>           </a:t>
            </a:r>
            <a:endParaRPr lang="en-US"/>
          </a:p>
        </p:txBody>
      </p:sp>
      <p:sp>
        <p:nvSpPr>
          <p:cNvPr id="15" name="Text Box 14"/>
          <p:cNvSpPr txBox="1"/>
          <p:nvPr/>
        </p:nvSpPr>
        <p:spPr>
          <a:xfrm>
            <a:off x="1313815" y="2056765"/>
            <a:ext cx="7284720" cy="737235"/>
          </a:xfrm>
          <a:prstGeom prst="rect">
            <a:avLst/>
          </a:prstGeom>
          <a:noFill/>
        </p:spPr>
        <p:txBody>
          <a:bodyPr wrap="square" rtlCol="0">
            <a:spAutoFit/>
          </a:bodyPr>
          <a:lstStyle/>
          <a:p>
            <a:r>
              <a:rPr lang="en-US" sz="2100">
                <a:solidFill>
                  <a:schemeClr val="tx2">
                    <a:lumMod val="50000"/>
                  </a:schemeClr>
                </a:solidFill>
              </a:rPr>
              <a:t>This run the requirements file on the system and this exists in OIDv4_Toolkit.</a:t>
            </a:r>
          </a:p>
        </p:txBody>
      </p:sp>
      <p:sp>
        <p:nvSpPr>
          <p:cNvPr id="19" name="Text Box 18"/>
          <p:cNvSpPr txBox="1"/>
          <p:nvPr/>
        </p:nvSpPr>
        <p:spPr>
          <a:xfrm>
            <a:off x="722630" y="2884170"/>
            <a:ext cx="10746740"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main.py</a:t>
            </a:r>
          </a:p>
          <a:p>
            <a:pPr marL="0" indent="0">
              <a:buFont typeface="Wingdings" panose="05000000000000000000" charset="0"/>
              <a:buNone/>
            </a:pPr>
            <a:r>
              <a:rPr lang="en-US" b="1">
                <a:solidFill>
                  <a:schemeClr val="accent4">
                    <a:lumMod val="75000"/>
                  </a:schemeClr>
                </a:solidFill>
              </a:rPr>
              <a:t>           </a:t>
            </a:r>
            <a:endParaRPr lang="en-US"/>
          </a:p>
        </p:txBody>
      </p:sp>
      <p:sp>
        <p:nvSpPr>
          <p:cNvPr id="16" name="Text Box 15"/>
          <p:cNvSpPr txBox="1"/>
          <p:nvPr/>
        </p:nvSpPr>
        <p:spPr>
          <a:xfrm>
            <a:off x="1378585" y="3562350"/>
            <a:ext cx="7284720" cy="737235"/>
          </a:xfrm>
          <a:prstGeom prst="rect">
            <a:avLst/>
          </a:prstGeom>
          <a:noFill/>
        </p:spPr>
        <p:txBody>
          <a:bodyPr wrap="square" rtlCol="0">
            <a:spAutoFit/>
          </a:bodyPr>
          <a:lstStyle/>
          <a:p>
            <a:r>
              <a:rPr lang="en-US" sz="2100">
                <a:solidFill>
                  <a:schemeClr val="tx2">
                    <a:lumMod val="50000"/>
                  </a:schemeClr>
                </a:solidFill>
              </a:rPr>
              <a:t>Main.py is a file in OIDv4_Toolkit and should be run under python as file extension.py</a:t>
            </a:r>
          </a:p>
        </p:txBody>
      </p:sp>
      <p:pic>
        <p:nvPicPr>
          <p:cNvPr id="104" name="Picture 103"/>
          <p:cNvPicPr/>
          <p:nvPr/>
        </p:nvPicPr>
        <p:blipFill>
          <a:blip r:embed="rId4"/>
          <a:stretch>
            <a:fillRect/>
          </a:stretch>
        </p:blipFill>
        <p:spPr>
          <a:xfrm>
            <a:off x="5577840" y="4170680"/>
            <a:ext cx="6480175" cy="2494915"/>
          </a:xfrm>
          <a:prstGeom prst="rect">
            <a:avLst/>
          </a:prstGeom>
          <a:noFill/>
          <a:ln w="9525">
            <a:noFill/>
          </a:ln>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448310" y="868680"/>
            <a:ext cx="11296015" cy="113728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main.py downloader --classes Ballon Airplane Ball_net --type_csv train --limit 400</a:t>
            </a:r>
          </a:p>
          <a:p>
            <a:pPr marL="0" indent="0">
              <a:buFont typeface="Wingdings" panose="05000000000000000000" charset="0"/>
              <a:buNone/>
            </a:pPr>
            <a:r>
              <a:rPr lang="en-US" b="1">
                <a:solidFill>
                  <a:schemeClr val="accent4">
                    <a:lumMod val="75000"/>
                  </a:schemeClr>
                </a:solidFill>
              </a:rPr>
              <a:t>           </a:t>
            </a:r>
            <a:endParaRPr lang="en-US"/>
          </a:p>
        </p:txBody>
      </p:sp>
      <p:sp>
        <p:nvSpPr>
          <p:cNvPr id="10" name="Text Box 9"/>
          <p:cNvSpPr txBox="1"/>
          <p:nvPr/>
        </p:nvSpPr>
        <p:spPr>
          <a:xfrm>
            <a:off x="1054735" y="2089150"/>
            <a:ext cx="9770745" cy="414020"/>
          </a:xfrm>
          <a:prstGeom prst="rect">
            <a:avLst/>
          </a:prstGeom>
          <a:noFill/>
        </p:spPr>
        <p:txBody>
          <a:bodyPr wrap="square" rtlCol="0">
            <a:spAutoFit/>
          </a:bodyPr>
          <a:lstStyle/>
          <a:p>
            <a:r>
              <a:rPr lang="en-US" sz="2100">
                <a:solidFill>
                  <a:schemeClr val="tx2">
                    <a:lumMod val="50000"/>
                  </a:schemeClr>
                </a:solidFill>
              </a:rPr>
              <a:t>This executes the main.py file and downloads the required classes </a:t>
            </a:r>
          </a:p>
        </p:txBody>
      </p:sp>
      <p:pic>
        <p:nvPicPr>
          <p:cNvPr id="105" name="Content Placeholder 104"/>
          <p:cNvPicPr>
            <a:picLocks noGrp="1" noChangeAspect="1"/>
          </p:cNvPicPr>
          <p:nvPr>
            <p:ph sz="half" idx="1"/>
          </p:nvPr>
        </p:nvPicPr>
        <p:blipFill>
          <a:blip r:embed="rId2"/>
          <a:stretch>
            <a:fillRect/>
          </a:stretch>
        </p:blipFill>
        <p:spPr>
          <a:xfrm>
            <a:off x="762635" y="2754630"/>
            <a:ext cx="5181600" cy="3606165"/>
          </a:xfrm>
          <a:prstGeom prst="rect">
            <a:avLst/>
          </a:prstGeom>
          <a:noFill/>
          <a:ln w="9525">
            <a:noFill/>
          </a:ln>
        </p:spPr>
      </p:pic>
      <p:pic>
        <p:nvPicPr>
          <p:cNvPr id="106" name="Content Placeholder 105"/>
          <p:cNvPicPr>
            <a:picLocks noGrp="1"/>
          </p:cNvPicPr>
          <p:nvPr>
            <p:ph sz="half" idx="2"/>
          </p:nvPr>
        </p:nvPicPr>
        <p:blipFill>
          <a:blip r:embed="rId3"/>
          <a:stretch>
            <a:fillRect/>
          </a:stretch>
        </p:blipFill>
        <p:spPr>
          <a:xfrm>
            <a:off x="6646545" y="2747645"/>
            <a:ext cx="4998085" cy="36131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custDataLst>
              <p:tags r:id="rId2"/>
            </p:custDataLst>
          </p:nvPr>
        </p:nvSpPr>
        <p:spPr>
          <a:xfrm>
            <a:off x="723900" y="370205"/>
            <a:ext cx="8194675" cy="834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a:lstStyle>
          <a:p>
            <a:endParaRPr lang="en-US" altLang="zh-CN" dirty="0"/>
          </a:p>
        </p:txBody>
      </p:sp>
      <p:sp>
        <p:nvSpPr>
          <p:cNvPr id="12" name="Text Box 11"/>
          <p:cNvSpPr txBox="1"/>
          <p:nvPr/>
        </p:nvSpPr>
        <p:spPr>
          <a:xfrm>
            <a:off x="1388110" y="1204595"/>
            <a:ext cx="10384155" cy="737235"/>
          </a:xfrm>
          <a:prstGeom prst="rect">
            <a:avLst/>
          </a:prstGeom>
          <a:noFill/>
        </p:spPr>
        <p:txBody>
          <a:bodyPr wrap="square" rtlCol="0">
            <a:spAutoFit/>
          </a:bodyPr>
          <a:lstStyle/>
          <a:p>
            <a:r>
              <a:rPr lang="en-US" sz="2100">
                <a:solidFill>
                  <a:schemeClr val="tx2">
                    <a:lumMod val="50000"/>
                  </a:schemeClr>
                </a:solidFill>
              </a:rPr>
              <a:t>This executes the  convert_annotations file , which means that the file contais the coordinates of the objects or faces.</a:t>
            </a:r>
          </a:p>
        </p:txBody>
      </p:sp>
      <p:sp>
        <p:nvSpPr>
          <p:cNvPr id="13" name="Text Box 12"/>
          <p:cNvSpPr txBox="1"/>
          <p:nvPr/>
        </p:nvSpPr>
        <p:spPr>
          <a:xfrm>
            <a:off x="935355" y="3800475"/>
            <a:ext cx="10746740" cy="368300"/>
          </a:xfrm>
          <a:prstGeom prst="rect">
            <a:avLst/>
          </a:prstGeom>
          <a:noFill/>
        </p:spPr>
        <p:txBody>
          <a:bodyPr wrap="square" rtlCol="0">
            <a:spAutoFit/>
          </a:bodyPr>
          <a:lstStyle/>
          <a:p>
            <a:pPr marL="0" indent="0">
              <a:buFont typeface="Wingdings" panose="05000000000000000000" charset="0"/>
              <a:buNone/>
            </a:pPr>
            <a:r>
              <a:rPr lang="en-US" b="1">
                <a:solidFill>
                  <a:schemeClr val="accent4">
                    <a:lumMod val="75000"/>
                  </a:schemeClr>
                </a:solidFill>
              </a:rPr>
              <a:t>           </a:t>
            </a:r>
            <a:endParaRPr lang="en-US"/>
          </a:p>
        </p:txBody>
      </p:sp>
      <p:sp>
        <p:nvSpPr>
          <p:cNvPr id="14" name="Text Box 13"/>
          <p:cNvSpPr txBox="1"/>
          <p:nvPr/>
        </p:nvSpPr>
        <p:spPr>
          <a:xfrm>
            <a:off x="838835" y="1941830"/>
            <a:ext cx="10746740" cy="113728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main.py downloader --classes &lt;names&gt; --type_csv train --limit 400 --multiclasses</a:t>
            </a:r>
          </a:p>
          <a:p>
            <a:pPr marL="0" indent="0">
              <a:buFont typeface="Wingdings" panose="05000000000000000000" charset="0"/>
              <a:buNone/>
            </a:pPr>
            <a:r>
              <a:rPr lang="en-US" b="1">
                <a:solidFill>
                  <a:schemeClr val="accent4">
                    <a:lumMod val="75000"/>
                  </a:schemeClr>
                </a:solidFill>
              </a:rPr>
              <a:t>           </a:t>
            </a:r>
            <a:endParaRPr lang="en-US"/>
          </a:p>
        </p:txBody>
      </p:sp>
      <p:sp>
        <p:nvSpPr>
          <p:cNvPr id="15" name="Text Box 14"/>
          <p:cNvSpPr txBox="1"/>
          <p:nvPr/>
        </p:nvSpPr>
        <p:spPr>
          <a:xfrm>
            <a:off x="1388110" y="2905125"/>
            <a:ext cx="9696450" cy="737235"/>
          </a:xfrm>
          <a:prstGeom prst="rect">
            <a:avLst/>
          </a:prstGeom>
          <a:noFill/>
        </p:spPr>
        <p:txBody>
          <a:bodyPr wrap="square" rtlCol="0">
            <a:spAutoFit/>
          </a:bodyPr>
          <a:lstStyle/>
          <a:p>
            <a:r>
              <a:rPr lang="en-US" sz="2100">
                <a:solidFill>
                  <a:schemeClr val="tx2">
                    <a:lumMod val="50000"/>
                  </a:schemeClr>
                </a:solidFill>
              </a:rPr>
              <a:t>This cmd combines all the coordinates txt files and the jpg folder in one folder for the training</a:t>
            </a:r>
          </a:p>
        </p:txBody>
      </p:sp>
      <p:sp>
        <p:nvSpPr>
          <p:cNvPr id="19" name="Text Box 18"/>
          <p:cNvSpPr txBox="1"/>
          <p:nvPr/>
        </p:nvSpPr>
        <p:spPr>
          <a:xfrm>
            <a:off x="262255" y="6284595"/>
            <a:ext cx="10746740" cy="368300"/>
          </a:xfrm>
          <a:prstGeom prst="rect">
            <a:avLst/>
          </a:prstGeom>
          <a:noFill/>
        </p:spPr>
        <p:txBody>
          <a:bodyPr wrap="square" rtlCol="0">
            <a:spAutoFit/>
          </a:bodyPr>
          <a:lstStyle/>
          <a:p>
            <a:pPr marL="285750" indent="-285750">
              <a:buFont typeface="Wingdings" panose="05000000000000000000" charset="0"/>
              <a:buChar char="q"/>
            </a:pPr>
            <a:r>
              <a:rPr lang="en-US" b="1"/>
              <a:t>After this manually enter the classes names in the classes.txt file (one by one)</a:t>
            </a:r>
            <a:r>
              <a:rPr lang="en-US"/>
              <a:t>.</a:t>
            </a:r>
          </a:p>
        </p:txBody>
      </p:sp>
      <p:sp>
        <p:nvSpPr>
          <p:cNvPr id="2" name="Text Box 1"/>
          <p:cNvSpPr txBox="1"/>
          <p:nvPr/>
        </p:nvSpPr>
        <p:spPr>
          <a:xfrm>
            <a:off x="723900" y="657225"/>
            <a:ext cx="10746740"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convert_annotations.py</a:t>
            </a:r>
          </a:p>
          <a:p>
            <a:pPr marL="0" indent="0">
              <a:buFont typeface="Wingdings" panose="05000000000000000000" charset="0"/>
              <a:buNone/>
            </a:pPr>
            <a:r>
              <a:rPr lang="en-US" b="1">
                <a:solidFill>
                  <a:schemeClr val="accent4">
                    <a:lumMod val="75000"/>
                  </a:schemeClr>
                </a:solidFill>
              </a:rPr>
              <a:t>           </a:t>
            </a:r>
            <a:endParaRPr lang="en-US"/>
          </a:p>
        </p:txBody>
      </p:sp>
      <p:pic>
        <p:nvPicPr>
          <p:cNvPr id="3" name="Content Placeholder 2"/>
          <p:cNvPicPr>
            <a:picLocks noGrp="1" noChangeAspect="1"/>
          </p:cNvPicPr>
          <p:nvPr>
            <p:ph sz="quarter" idx="13"/>
          </p:nvPr>
        </p:nvPicPr>
        <p:blipFill>
          <a:blip r:embed="rId5"/>
          <a:stretch>
            <a:fillRect/>
          </a:stretch>
        </p:blipFill>
        <p:spPr>
          <a:xfrm>
            <a:off x="3800475" y="3320415"/>
            <a:ext cx="5016500" cy="288925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custDataLst>
              <p:tags r:id="rId2"/>
            </p:custDataLst>
          </p:nvPr>
        </p:nvSpPr>
        <p:spPr>
          <a:xfrm>
            <a:off x="824865" y="425450"/>
            <a:ext cx="10469245" cy="83439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Training our files into weights in colab:-</a:t>
            </a:r>
          </a:p>
        </p:txBody>
      </p:sp>
      <p:sp>
        <p:nvSpPr>
          <p:cNvPr id="4" name="Text Box 3"/>
          <p:cNvSpPr txBox="1"/>
          <p:nvPr/>
        </p:nvSpPr>
        <p:spPr>
          <a:xfrm>
            <a:off x="249555" y="1259840"/>
            <a:ext cx="10746740"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Requirements:-</a:t>
            </a:r>
          </a:p>
          <a:p>
            <a:pPr marL="0" indent="0">
              <a:buFont typeface="Wingdings" panose="05000000000000000000" charset="0"/>
              <a:buNone/>
            </a:pPr>
            <a:r>
              <a:rPr lang="en-US" b="1">
                <a:solidFill>
                  <a:schemeClr val="accent4">
                    <a:lumMod val="75000"/>
                  </a:schemeClr>
                </a:solidFill>
              </a:rPr>
              <a:t>           </a:t>
            </a:r>
            <a:endParaRPr lang="en-US"/>
          </a:p>
        </p:txBody>
      </p:sp>
      <p:sp>
        <p:nvSpPr>
          <p:cNvPr id="2" name="TextBox 1">
            <a:extLst>
              <a:ext uri="{FF2B5EF4-FFF2-40B4-BE49-F238E27FC236}">
                <a16:creationId xmlns:a16="http://schemas.microsoft.com/office/drawing/2014/main" id="{D1B87251-5D7D-EA5F-3F43-B36BD7DE9ACD}"/>
              </a:ext>
            </a:extLst>
          </p:cNvPr>
          <p:cNvSpPr txBox="1"/>
          <p:nvPr/>
        </p:nvSpPr>
        <p:spPr>
          <a:xfrm>
            <a:off x="573741" y="2911294"/>
            <a:ext cx="10746740" cy="3693319"/>
          </a:xfrm>
          <a:prstGeom prst="rect">
            <a:avLst/>
          </a:prstGeom>
          <a:noFill/>
        </p:spPr>
        <p:txBody>
          <a:bodyPr wrap="square" rtlCol="0">
            <a:spAutoFit/>
          </a:bodyPr>
          <a:lstStyle/>
          <a:p>
            <a:r>
              <a:rPr lang="en-US" dirty="0"/>
              <a:t>MY Drive</a:t>
            </a:r>
          </a:p>
          <a:p>
            <a:r>
              <a:rPr lang="en-US" dirty="0"/>
              <a:t>│   </a:t>
            </a:r>
          </a:p>
          <a:p>
            <a:r>
              <a:rPr lang="en-US" dirty="0"/>
              <a:t>│</a:t>
            </a:r>
          </a:p>
          <a:p>
            <a:r>
              <a:rPr lang="en-US" dirty="0"/>
              <a:t>└───</a:t>
            </a:r>
            <a:r>
              <a:rPr lang="en-US" dirty="0" err="1"/>
              <a:t>Colab_Notebooks</a:t>
            </a:r>
            <a:endParaRPr lang="en-US" dirty="0"/>
          </a:p>
          <a:p>
            <a:r>
              <a:rPr lang="en-US" dirty="0"/>
              <a:t>    │     </a:t>
            </a:r>
          </a:p>
          <a:p>
            <a:r>
              <a:rPr lang="en-US" dirty="0"/>
              <a:t>    │</a:t>
            </a:r>
          </a:p>
          <a:p>
            <a:r>
              <a:rPr lang="en-US" dirty="0"/>
              <a:t>    └───</a:t>
            </a:r>
            <a:r>
              <a:rPr lang="en-US" dirty="0" err="1"/>
              <a:t>face_detection_project</a:t>
            </a:r>
            <a:endParaRPr lang="en-US" dirty="0"/>
          </a:p>
          <a:p>
            <a:r>
              <a:rPr lang="en-US" dirty="0"/>
              <a:t>         │   backup</a:t>
            </a:r>
          </a:p>
          <a:p>
            <a:r>
              <a:rPr lang="en-US" dirty="0"/>
              <a:t>         │   </a:t>
            </a:r>
            <a:r>
              <a:rPr lang="en-US" dirty="0" err="1"/>
              <a:t>custom_weights</a:t>
            </a:r>
            <a:r>
              <a:rPr lang="en-US" dirty="0"/>
              <a:t>   ----&gt;  Darknet53.conv.74</a:t>
            </a:r>
          </a:p>
          <a:p>
            <a:r>
              <a:rPr lang="en-US" dirty="0"/>
              <a:t>         │   darknet          ----&gt;  </a:t>
            </a:r>
            <a:r>
              <a:rPr lang="en-US" dirty="0" err="1"/>
              <a:t>Makefile</a:t>
            </a:r>
            <a:endParaRPr lang="en-US" dirty="0"/>
          </a:p>
          <a:p>
            <a:r>
              <a:rPr lang="en-US" dirty="0"/>
              <a:t>         │   </a:t>
            </a:r>
            <a:r>
              <a:rPr lang="en-US" dirty="0" err="1"/>
              <a:t>trainingset</a:t>
            </a:r>
            <a:r>
              <a:rPr lang="en-US" dirty="0"/>
              <a:t>      ----&gt;  Creating-files-data-and-name.py</a:t>
            </a:r>
          </a:p>
          <a:p>
            <a:r>
              <a:rPr lang="en-US" dirty="0"/>
              <a:t>                                     Creating-train-test-txt-files.py</a:t>
            </a:r>
          </a:p>
          <a:p>
            <a:r>
              <a:rPr lang="en-US" dirty="0"/>
              <a:t>                                     classes.names.txt</a:t>
            </a:r>
          </a:p>
        </p:txBody>
      </p:sp>
      <p:sp>
        <p:nvSpPr>
          <p:cNvPr id="5" name="TextBox 4">
            <a:extLst>
              <a:ext uri="{FF2B5EF4-FFF2-40B4-BE49-F238E27FC236}">
                <a16:creationId xmlns:a16="http://schemas.microsoft.com/office/drawing/2014/main" id="{F599FC81-F408-8C57-CC71-CCD86198C26B}"/>
              </a:ext>
            </a:extLst>
          </p:cNvPr>
          <p:cNvSpPr txBox="1"/>
          <p:nvPr/>
        </p:nvSpPr>
        <p:spPr>
          <a:xfrm>
            <a:off x="573741" y="1828284"/>
            <a:ext cx="2393576" cy="369332"/>
          </a:xfrm>
          <a:prstGeom prst="rect">
            <a:avLst/>
          </a:prstGeom>
          <a:noFill/>
        </p:spPr>
        <p:txBody>
          <a:bodyPr wrap="square" rtlCol="0">
            <a:spAutoFit/>
          </a:bodyPr>
          <a:lstStyle/>
          <a:p>
            <a:r>
              <a:rPr lang="en-US" dirty="0"/>
              <a:t>Google account</a:t>
            </a:r>
          </a:p>
        </p:txBody>
      </p:sp>
      <p:sp>
        <p:nvSpPr>
          <p:cNvPr id="8" name="TextBox 7">
            <a:extLst>
              <a:ext uri="{FF2B5EF4-FFF2-40B4-BE49-F238E27FC236}">
                <a16:creationId xmlns:a16="http://schemas.microsoft.com/office/drawing/2014/main" id="{F631C041-83AA-43A3-F35A-4640C4005B59}"/>
              </a:ext>
            </a:extLst>
          </p:cNvPr>
          <p:cNvSpPr txBox="1"/>
          <p:nvPr/>
        </p:nvSpPr>
        <p:spPr>
          <a:xfrm>
            <a:off x="591666" y="2303417"/>
            <a:ext cx="2393576" cy="369332"/>
          </a:xfrm>
          <a:prstGeom prst="rect">
            <a:avLst/>
          </a:prstGeom>
          <a:noFill/>
        </p:spPr>
        <p:txBody>
          <a:bodyPr wrap="square" rtlCol="0">
            <a:spAutoFit/>
          </a:bodyPr>
          <a:lstStyle/>
          <a:p>
            <a:r>
              <a:rPr lang="en-US" dirty="0"/>
              <a:t>colab</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48310" y="868680"/>
            <a:ext cx="11296015"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from google.colab import drive drive.mount(“/content/drive”)</a:t>
            </a:r>
          </a:p>
          <a:p>
            <a:pPr marL="0" indent="0">
              <a:buFont typeface="Wingdings" panose="05000000000000000000" charset="0"/>
              <a:buNone/>
            </a:pPr>
            <a:r>
              <a:rPr lang="en-US" b="1">
                <a:solidFill>
                  <a:schemeClr val="accent4">
                    <a:lumMod val="75000"/>
                  </a:schemeClr>
                </a:solidFill>
              </a:rPr>
              <a:t>           </a:t>
            </a:r>
            <a:endParaRPr lang="en-US"/>
          </a:p>
        </p:txBody>
      </p:sp>
      <p:pic>
        <p:nvPicPr>
          <p:cNvPr id="4" name="Content Placeholder 3"/>
          <p:cNvPicPr>
            <a:picLocks noGrp="1" noChangeAspect="1"/>
          </p:cNvPicPr>
          <p:nvPr>
            <p:ph sz="quarter" idx="13"/>
          </p:nvPr>
        </p:nvPicPr>
        <p:blipFill>
          <a:blip r:embed="rId4"/>
          <a:stretch>
            <a:fillRect/>
          </a:stretch>
        </p:blipFill>
        <p:spPr>
          <a:xfrm>
            <a:off x="976630" y="1371600"/>
            <a:ext cx="3707765" cy="1298575"/>
          </a:xfrm>
          <a:prstGeom prst="rect">
            <a:avLst/>
          </a:prstGeom>
        </p:spPr>
      </p:pic>
      <p:sp>
        <p:nvSpPr>
          <p:cNvPr id="5" name="Text Box 4"/>
          <p:cNvSpPr txBox="1"/>
          <p:nvPr/>
        </p:nvSpPr>
        <p:spPr>
          <a:xfrm>
            <a:off x="575310" y="2828290"/>
            <a:ext cx="11296015"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!ls ‘/content/drive/My Drive/colab_notebook/face_detection_project’</a:t>
            </a:r>
          </a:p>
          <a:p>
            <a:pPr marL="0" indent="0">
              <a:buFont typeface="Wingdings" panose="05000000000000000000" charset="0"/>
              <a:buNone/>
            </a:pPr>
            <a:r>
              <a:rPr lang="en-US" b="1">
                <a:solidFill>
                  <a:schemeClr val="accent4">
                    <a:lumMod val="75000"/>
                  </a:schemeClr>
                </a:solidFill>
              </a:rPr>
              <a:t>           </a:t>
            </a:r>
            <a:endParaRPr lang="en-US"/>
          </a:p>
        </p:txBody>
      </p:sp>
      <p:pic>
        <p:nvPicPr>
          <p:cNvPr id="7" name="Picture 6"/>
          <p:cNvPicPr>
            <a:picLocks noChangeAspect="1"/>
          </p:cNvPicPr>
          <p:nvPr/>
        </p:nvPicPr>
        <p:blipFill>
          <a:blip r:embed="rId5"/>
          <a:stretch>
            <a:fillRect/>
          </a:stretch>
        </p:blipFill>
        <p:spPr>
          <a:xfrm>
            <a:off x="976630" y="3506470"/>
            <a:ext cx="6132830" cy="944245"/>
          </a:xfrm>
          <a:prstGeom prst="rect">
            <a:avLst/>
          </a:prstGeom>
        </p:spPr>
      </p:pic>
      <p:sp>
        <p:nvSpPr>
          <p:cNvPr id="12" name="Text Box 11"/>
          <p:cNvSpPr txBox="1"/>
          <p:nvPr/>
        </p:nvSpPr>
        <p:spPr>
          <a:xfrm>
            <a:off x="575310" y="4450715"/>
            <a:ext cx="11296015" cy="152209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!unzip ‘/content/drive/My Drive/colab_notebook/face_detection_project/ trainingset.zip’ -d ‘/content/drive/My Drive/colab_notebook /face _detection_project’</a:t>
            </a:r>
          </a:p>
          <a:p>
            <a:pPr marL="0" indent="0">
              <a:buFont typeface="Wingdings" panose="05000000000000000000" charset="0"/>
              <a:buNone/>
            </a:pPr>
            <a:r>
              <a:rPr lang="en-US" b="1">
                <a:solidFill>
                  <a:schemeClr val="accent4">
                    <a:lumMod val="75000"/>
                  </a:schemeClr>
                </a:solidFill>
              </a:rPr>
              <a:t>           </a:t>
            </a:r>
            <a:endParaRPr lang="en-US"/>
          </a:p>
        </p:txBody>
      </p:sp>
      <p:pic>
        <p:nvPicPr>
          <p:cNvPr id="14" name="Picture 13"/>
          <p:cNvPicPr>
            <a:picLocks noChangeAspect="1"/>
          </p:cNvPicPr>
          <p:nvPr/>
        </p:nvPicPr>
        <p:blipFill>
          <a:blip r:embed="rId6"/>
          <a:stretch>
            <a:fillRect/>
          </a:stretch>
        </p:blipFill>
        <p:spPr>
          <a:xfrm>
            <a:off x="3937000" y="5434330"/>
            <a:ext cx="7594600" cy="99060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48310" y="868680"/>
            <a:ext cx="11296015" cy="86042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!git clone “https://github.com/AlexeyAB/darknet.git” ‘/content/drive /mydrive/colab_notebooks/face_detection_project/darknet’</a:t>
            </a:r>
            <a:r>
              <a:rPr lang="en-US" b="1">
                <a:solidFill>
                  <a:schemeClr val="accent4">
                    <a:lumMod val="75000"/>
                  </a:schemeClr>
                </a:solidFill>
              </a:rPr>
              <a:t>           </a:t>
            </a:r>
            <a:endParaRPr lang="en-US"/>
          </a:p>
        </p:txBody>
      </p:sp>
      <p:sp>
        <p:nvSpPr>
          <p:cNvPr id="5" name="Text Box 4"/>
          <p:cNvSpPr txBox="1"/>
          <p:nvPr/>
        </p:nvSpPr>
        <p:spPr>
          <a:xfrm>
            <a:off x="447675" y="1955800"/>
            <a:ext cx="11296015" cy="113728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%cd /content/drive/My drive/colab_notebooks/ face_detection_project /darknet</a:t>
            </a:r>
          </a:p>
          <a:p>
            <a:pPr marL="0" indent="0">
              <a:buFont typeface="Wingdings" panose="05000000000000000000" charset="0"/>
              <a:buNone/>
            </a:pPr>
            <a:r>
              <a:rPr lang="en-US" b="1">
                <a:solidFill>
                  <a:schemeClr val="accent4">
                    <a:lumMod val="75000"/>
                  </a:schemeClr>
                </a:solidFill>
              </a:rPr>
              <a:t>           </a:t>
            </a:r>
            <a:endParaRPr lang="en-US"/>
          </a:p>
        </p:txBody>
      </p:sp>
      <p:sp>
        <p:nvSpPr>
          <p:cNvPr id="12" name="Text Box 11"/>
          <p:cNvSpPr txBox="1"/>
          <p:nvPr/>
        </p:nvSpPr>
        <p:spPr>
          <a:xfrm>
            <a:off x="448310" y="3791585"/>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!make</a:t>
            </a:r>
            <a:r>
              <a:rPr lang="en-US" b="1">
                <a:solidFill>
                  <a:schemeClr val="accent4">
                    <a:lumMod val="75000"/>
                  </a:schemeClr>
                </a:solidFill>
              </a:rPr>
              <a:t>           </a:t>
            </a:r>
            <a:endParaRPr lang="en-US"/>
          </a:p>
        </p:txBody>
      </p:sp>
      <p:pic>
        <p:nvPicPr>
          <p:cNvPr id="2" name="Content Placeholder 1"/>
          <p:cNvPicPr>
            <a:picLocks noGrp="1" noChangeAspect="1"/>
          </p:cNvPicPr>
          <p:nvPr>
            <p:ph sz="quarter" idx="13"/>
          </p:nvPr>
        </p:nvPicPr>
        <p:blipFill>
          <a:blip r:embed="rId4"/>
          <a:stretch>
            <a:fillRect/>
          </a:stretch>
        </p:blipFill>
        <p:spPr>
          <a:xfrm>
            <a:off x="823595" y="2961005"/>
            <a:ext cx="7255510" cy="934085"/>
          </a:xfrm>
          <a:prstGeom prst="rect">
            <a:avLst/>
          </a:prstGeom>
        </p:spPr>
      </p:pic>
      <p:pic>
        <p:nvPicPr>
          <p:cNvPr id="4" name="Picture 3"/>
          <p:cNvPicPr>
            <a:picLocks noChangeAspect="1"/>
          </p:cNvPicPr>
          <p:nvPr/>
        </p:nvPicPr>
        <p:blipFill>
          <a:blip r:embed="rId5"/>
          <a:stretch>
            <a:fillRect/>
          </a:stretch>
        </p:blipFill>
        <p:spPr>
          <a:xfrm>
            <a:off x="2097405" y="3895090"/>
            <a:ext cx="2317750" cy="419100"/>
          </a:xfrm>
          <a:prstGeom prst="rect">
            <a:avLst/>
          </a:prstGeom>
        </p:spPr>
      </p:pic>
      <p:sp>
        <p:nvSpPr>
          <p:cNvPr id="8" name="Text Box 7"/>
          <p:cNvSpPr txBox="1"/>
          <p:nvPr/>
        </p:nvSpPr>
        <p:spPr>
          <a:xfrm>
            <a:off x="528320" y="4514215"/>
            <a:ext cx="11296015" cy="753110"/>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%cd /content/drive/My drive/colab_notebooks/ face_detection_project </a:t>
            </a:r>
          </a:p>
          <a:p>
            <a:pPr marL="0" indent="0">
              <a:buFont typeface="Wingdings" panose="05000000000000000000" charset="0"/>
              <a:buNone/>
            </a:pPr>
            <a:r>
              <a:rPr lang="en-US" b="1">
                <a:solidFill>
                  <a:schemeClr val="accent4">
                    <a:lumMod val="75000"/>
                  </a:schemeClr>
                </a:solidFill>
              </a:rPr>
              <a:t>           </a:t>
            </a:r>
            <a:endParaRPr lang="en-US"/>
          </a:p>
        </p:txBody>
      </p:sp>
      <p:pic>
        <p:nvPicPr>
          <p:cNvPr id="9" name="Picture 8"/>
          <p:cNvPicPr>
            <a:picLocks noChangeAspect="1"/>
          </p:cNvPicPr>
          <p:nvPr/>
        </p:nvPicPr>
        <p:blipFill>
          <a:blip r:embed="rId6"/>
          <a:stretch>
            <a:fillRect/>
          </a:stretch>
        </p:blipFill>
        <p:spPr>
          <a:xfrm>
            <a:off x="976630" y="5267325"/>
            <a:ext cx="4559300" cy="74295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48310" y="868680"/>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!ls</a:t>
            </a:r>
            <a:endParaRPr lang="en-US"/>
          </a:p>
        </p:txBody>
      </p:sp>
      <p:sp>
        <p:nvSpPr>
          <p:cNvPr id="5" name="Text Box 4"/>
          <p:cNvSpPr txBox="1"/>
          <p:nvPr/>
        </p:nvSpPr>
        <p:spPr>
          <a:xfrm>
            <a:off x="448310" y="1417320"/>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trainingset/creating_files_data_and_name.py</a:t>
            </a:r>
            <a:r>
              <a:rPr lang="en-US" b="1">
                <a:solidFill>
                  <a:schemeClr val="accent4">
                    <a:lumMod val="75000"/>
                  </a:schemeClr>
                </a:solidFill>
              </a:rPr>
              <a:t>           </a:t>
            </a:r>
            <a:endParaRPr lang="en-US"/>
          </a:p>
        </p:txBody>
      </p:sp>
      <p:sp>
        <p:nvSpPr>
          <p:cNvPr id="12" name="Text Box 11"/>
          <p:cNvSpPr txBox="1"/>
          <p:nvPr/>
        </p:nvSpPr>
        <p:spPr>
          <a:xfrm>
            <a:off x="448310" y="2760980"/>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!ls</a:t>
            </a:r>
            <a:r>
              <a:rPr lang="en-US" b="1">
                <a:solidFill>
                  <a:schemeClr val="accent4">
                    <a:lumMod val="75000"/>
                  </a:schemeClr>
                </a:solidFill>
              </a:rPr>
              <a:t>          </a:t>
            </a:r>
            <a:endParaRPr lang="en-US"/>
          </a:p>
        </p:txBody>
      </p:sp>
      <p:sp>
        <p:nvSpPr>
          <p:cNvPr id="8" name="Text Box 7"/>
          <p:cNvSpPr txBox="1"/>
          <p:nvPr/>
        </p:nvSpPr>
        <p:spPr>
          <a:xfrm>
            <a:off x="447675" y="3447415"/>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!chmod +x /darknet/darknet</a:t>
            </a:r>
            <a:endParaRPr lang="en-US"/>
          </a:p>
        </p:txBody>
      </p:sp>
      <p:sp>
        <p:nvSpPr>
          <p:cNvPr id="10" name="Text Box 9"/>
          <p:cNvSpPr txBox="1"/>
          <p:nvPr/>
        </p:nvSpPr>
        <p:spPr>
          <a:xfrm>
            <a:off x="448310" y="2074545"/>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!python trainingset/creating_train_and_test_txt_files.py</a:t>
            </a:r>
            <a:r>
              <a:rPr lang="en-US" b="1">
                <a:solidFill>
                  <a:schemeClr val="accent4">
                    <a:lumMod val="75000"/>
                  </a:schemeClr>
                </a:solidFill>
              </a:rPr>
              <a:t>           </a:t>
            </a:r>
            <a:endParaRPr lang="en-US"/>
          </a:p>
        </p:txBody>
      </p:sp>
      <p:sp>
        <p:nvSpPr>
          <p:cNvPr id="11" name="Text Box 10"/>
          <p:cNvSpPr txBox="1"/>
          <p:nvPr/>
        </p:nvSpPr>
        <p:spPr>
          <a:xfrm>
            <a:off x="447675" y="4013835"/>
            <a:ext cx="11296015" cy="47561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!darknet/darknet</a:t>
            </a:r>
            <a:endParaRPr lang="en-US"/>
          </a:p>
        </p:txBody>
      </p:sp>
      <p:pic>
        <p:nvPicPr>
          <p:cNvPr id="13" name="Content Placeholder 12"/>
          <p:cNvPicPr>
            <a:picLocks noGrp="1" noChangeAspect="1"/>
          </p:cNvPicPr>
          <p:nvPr>
            <p:ph sz="quarter" idx="13"/>
          </p:nvPr>
        </p:nvPicPr>
        <p:blipFill>
          <a:blip r:embed="rId4"/>
          <a:stretch>
            <a:fillRect/>
          </a:stretch>
        </p:blipFill>
        <p:spPr>
          <a:xfrm>
            <a:off x="1629410" y="4653280"/>
            <a:ext cx="4090035" cy="110426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344805" y="1322705"/>
            <a:ext cx="11296015" cy="1245235"/>
          </a:xfrm>
          <a:prstGeom prst="rect">
            <a:avLst/>
          </a:prstGeom>
          <a:noFill/>
        </p:spPr>
        <p:txBody>
          <a:bodyPr wrap="square" rtlCol="0">
            <a:spAutoFit/>
          </a:bodyPr>
          <a:lstStyle/>
          <a:p>
            <a:pPr marL="285750" indent="-285750">
              <a:buFont typeface="Wingdings" panose="05000000000000000000" charset="0"/>
              <a:buChar char="q"/>
            </a:pPr>
            <a:r>
              <a:rPr lang="en-US" sz="2500" b="1">
                <a:solidFill>
                  <a:schemeClr val="accent4">
                    <a:lumMod val="75000"/>
                  </a:schemeClr>
                </a:solidFill>
              </a:rPr>
              <a:t>!darknet/darknet detector train trainingset/labelled_data.data darknet/cfg/yolov3_custom.cfg custom_weight/darknet53.conv.74-dont_show</a:t>
            </a:r>
            <a:endParaRPr lang="en-US"/>
          </a:p>
        </p:txBody>
      </p:sp>
      <p:pic>
        <p:nvPicPr>
          <p:cNvPr id="4" name="Content Placeholder 3"/>
          <p:cNvPicPr>
            <a:picLocks noGrp="1" noChangeAspect="1"/>
          </p:cNvPicPr>
          <p:nvPr>
            <p:ph sz="quarter" idx="13"/>
          </p:nvPr>
        </p:nvPicPr>
        <p:blipFill>
          <a:blip r:embed="rId4"/>
          <a:stretch>
            <a:fillRect/>
          </a:stretch>
        </p:blipFill>
        <p:spPr>
          <a:xfrm>
            <a:off x="449580" y="2751455"/>
            <a:ext cx="9632950" cy="210185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91135" y="277495"/>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Example Dataset</a:t>
            </a:r>
            <a:endParaRPr lang="zh-CN" altLang="en-US"/>
          </a:p>
        </p:txBody>
      </p:sp>
      <p:pic>
        <p:nvPicPr>
          <p:cNvPr id="5" name="Content Placeholder 4"/>
          <p:cNvPicPr>
            <a:picLocks noGrp="1" noChangeAspect="1"/>
          </p:cNvPicPr>
          <p:nvPr>
            <p:ph sz="quarter" idx="13"/>
          </p:nvPr>
        </p:nvPicPr>
        <p:blipFill>
          <a:blip r:embed="rId5"/>
          <a:stretch>
            <a:fillRect/>
          </a:stretch>
        </p:blipFill>
        <p:spPr>
          <a:xfrm>
            <a:off x="2828925" y="1291590"/>
            <a:ext cx="6534150" cy="526415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024B0-CE55-E480-C636-FED799A586A6}"/>
              </a:ext>
            </a:extLst>
          </p:cNvPr>
          <p:cNvPicPr>
            <a:picLocks noChangeAspect="1"/>
          </p:cNvPicPr>
          <p:nvPr/>
        </p:nvPicPr>
        <p:blipFill>
          <a:blip r:embed="rId2"/>
          <a:stretch>
            <a:fillRect/>
          </a:stretch>
        </p:blipFill>
        <p:spPr>
          <a:xfrm>
            <a:off x="0" y="-81280"/>
            <a:ext cx="12192000" cy="6781229"/>
          </a:xfrm>
          <a:prstGeom prst="rect">
            <a:avLst/>
          </a:prstGeom>
        </p:spPr>
      </p:pic>
    </p:spTree>
    <p:extLst>
      <p:ext uri="{BB962C8B-B14F-4D97-AF65-F5344CB8AC3E}">
        <p14:creationId xmlns:p14="http://schemas.microsoft.com/office/powerpoint/2010/main" val="3698181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54"/>
          <p:cNvPicPr preferRelativeResize="0">
            <a:picLocks noGrp="1"/>
          </p:cNvPicPr>
          <p:nvPr>
            <p:ph type="pic" idx="2"/>
          </p:nvPr>
        </p:nvPicPr>
        <p:blipFill rotWithShape="1">
          <a:blip r:embed="rId3"/>
          <a:srcRect/>
          <a:stretch>
            <a:fillRect/>
          </a:stretch>
        </p:blipFill>
        <p:spPr>
          <a:xfrm>
            <a:off x="737690" y="950976"/>
            <a:ext cx="4748711" cy="4956048"/>
          </a:xfrm>
          <a:prstGeom prst="ellipse">
            <a:avLst/>
          </a:prstGeom>
          <a:solidFill>
            <a:schemeClr val="lt2"/>
          </a:solidFill>
          <a:ln>
            <a:noFill/>
          </a:ln>
        </p:spPr>
      </p:pic>
      <p:sp>
        <p:nvSpPr>
          <p:cNvPr id="514" name="Google Shape;514;p54"/>
          <p:cNvSpPr txBox="1">
            <a:spLocks noGrp="1"/>
          </p:cNvSpPr>
          <p:nvPr>
            <p:ph type="ctrTitle"/>
          </p:nvPr>
        </p:nvSpPr>
        <p:spPr>
          <a:xfrm>
            <a:off x="5486400" y="1917256"/>
            <a:ext cx="6705600" cy="2090808"/>
          </a:xfrm>
          <a:prstGeom prst="rect">
            <a:avLst/>
          </a:prstGeom>
          <a:noFill/>
          <a:ln>
            <a:noFill/>
          </a:ln>
        </p:spPr>
        <p:txBody>
          <a:bodyPr spcFirstLastPara="1" vert="horz" wrap="square" lIns="91433" tIns="45700" rIns="91433" bIns="45700" rtlCol="0" anchor="b" anchorCtr="0">
            <a:noAutofit/>
          </a:bodyPr>
          <a:lstStyle/>
          <a:p>
            <a:r>
              <a:rPr lang="en-GB" dirty="0"/>
              <a:t>SUPPORT VECTOR MACHINE(SVM)	</a:t>
            </a:r>
          </a:p>
        </p:txBody>
      </p:sp>
      <p:sp>
        <p:nvSpPr>
          <p:cNvPr id="515" name="Google Shape;515;p54"/>
          <p:cNvSpPr/>
          <p:nvPr/>
        </p:nvSpPr>
        <p:spPr>
          <a:xfrm>
            <a:off x="9701784" y="356616"/>
            <a:ext cx="2203704" cy="978408"/>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CF4E6F-D624-3C37-3175-B5722ECCA445}"/>
              </a:ext>
            </a:extLst>
          </p:cNvPr>
          <p:cNvPicPr>
            <a:picLocks noChangeAspect="1"/>
          </p:cNvPicPr>
          <p:nvPr/>
        </p:nvPicPr>
        <p:blipFill>
          <a:blip r:embed="rId2"/>
          <a:stretch>
            <a:fillRect/>
          </a:stretch>
        </p:blipFill>
        <p:spPr>
          <a:xfrm>
            <a:off x="0" y="-35560"/>
            <a:ext cx="12192000" cy="6929120"/>
          </a:xfrm>
          <a:prstGeom prst="rect">
            <a:avLst/>
          </a:prstGeom>
        </p:spPr>
      </p:pic>
    </p:spTree>
    <p:extLst>
      <p:ext uri="{BB962C8B-B14F-4D97-AF65-F5344CB8AC3E}">
        <p14:creationId xmlns:p14="http://schemas.microsoft.com/office/powerpoint/2010/main" val="3357973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D0261-A060-79D9-ADF5-329F4A544390}"/>
              </a:ext>
            </a:extLst>
          </p:cNvPr>
          <p:cNvPicPr>
            <a:picLocks noChangeAspect="1"/>
          </p:cNvPicPr>
          <p:nvPr/>
        </p:nvPicPr>
        <p:blipFill>
          <a:blip r:embed="rId2"/>
          <a:stretch>
            <a:fillRect/>
          </a:stretch>
        </p:blipFill>
        <p:spPr>
          <a:xfrm>
            <a:off x="1" y="0"/>
            <a:ext cx="12192000" cy="6827521"/>
          </a:xfrm>
          <a:prstGeom prst="rect">
            <a:avLst/>
          </a:prstGeom>
        </p:spPr>
      </p:pic>
    </p:spTree>
    <p:extLst>
      <p:ext uri="{BB962C8B-B14F-4D97-AF65-F5344CB8AC3E}">
        <p14:creationId xmlns:p14="http://schemas.microsoft.com/office/powerpoint/2010/main" val="427196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DFF930-08B8-085F-33C7-BD0BAF069381}"/>
              </a:ext>
            </a:extLst>
          </p:cNvPr>
          <p:cNvPicPr>
            <a:picLocks noChangeAspect="1"/>
          </p:cNvPicPr>
          <p:nvPr/>
        </p:nvPicPr>
        <p:blipFill>
          <a:blip r:embed="rId2"/>
          <a:stretch>
            <a:fillRect/>
          </a:stretch>
        </p:blipFill>
        <p:spPr>
          <a:xfrm>
            <a:off x="0" y="-1"/>
            <a:ext cx="12192000" cy="6867581"/>
          </a:xfrm>
          <a:prstGeom prst="rect">
            <a:avLst/>
          </a:prstGeom>
        </p:spPr>
      </p:pic>
    </p:spTree>
    <p:extLst>
      <p:ext uri="{BB962C8B-B14F-4D97-AF65-F5344CB8AC3E}">
        <p14:creationId xmlns:p14="http://schemas.microsoft.com/office/powerpoint/2010/main" val="1751145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3EE0C-A16A-DFFD-3F56-5D20DDDCFD49}"/>
              </a:ext>
            </a:extLst>
          </p:cNvPr>
          <p:cNvPicPr>
            <a:picLocks noChangeAspect="1"/>
          </p:cNvPicPr>
          <p:nvPr/>
        </p:nvPicPr>
        <p:blipFill>
          <a:blip r:embed="rId2"/>
          <a:stretch>
            <a:fillRect/>
          </a:stretch>
        </p:blipFill>
        <p:spPr>
          <a:xfrm>
            <a:off x="0" y="-81280"/>
            <a:ext cx="12192000" cy="6769856"/>
          </a:xfrm>
          <a:prstGeom prst="rect">
            <a:avLst/>
          </a:prstGeom>
        </p:spPr>
      </p:pic>
    </p:spTree>
    <p:extLst>
      <p:ext uri="{BB962C8B-B14F-4D97-AF65-F5344CB8AC3E}">
        <p14:creationId xmlns:p14="http://schemas.microsoft.com/office/powerpoint/2010/main" val="813195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8E3A1-E85F-E5CB-A5DF-5A00D464D86D}"/>
              </a:ext>
            </a:extLst>
          </p:cNvPr>
          <p:cNvPicPr>
            <a:picLocks noChangeAspect="1"/>
          </p:cNvPicPr>
          <p:nvPr/>
        </p:nvPicPr>
        <p:blipFill>
          <a:blip r:embed="rId2"/>
          <a:stretch>
            <a:fillRect/>
          </a:stretch>
        </p:blipFill>
        <p:spPr>
          <a:xfrm>
            <a:off x="0" y="0"/>
            <a:ext cx="12192000" cy="6829966"/>
          </a:xfrm>
          <a:prstGeom prst="rect">
            <a:avLst/>
          </a:prstGeom>
        </p:spPr>
      </p:pic>
    </p:spTree>
    <p:extLst>
      <p:ext uri="{BB962C8B-B14F-4D97-AF65-F5344CB8AC3E}">
        <p14:creationId xmlns:p14="http://schemas.microsoft.com/office/powerpoint/2010/main" val="2514974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9D8C2E-7473-B91F-14BC-1149F4299744}"/>
              </a:ext>
            </a:extLst>
          </p:cNvPr>
          <p:cNvPicPr>
            <a:picLocks noChangeAspect="1"/>
          </p:cNvPicPr>
          <p:nvPr/>
        </p:nvPicPr>
        <p:blipFill>
          <a:blip r:embed="rId2"/>
          <a:stretch>
            <a:fillRect/>
          </a:stretch>
        </p:blipFill>
        <p:spPr>
          <a:xfrm>
            <a:off x="0" y="-1"/>
            <a:ext cx="12192000" cy="6771077"/>
          </a:xfrm>
          <a:prstGeom prst="rect">
            <a:avLst/>
          </a:prstGeom>
        </p:spPr>
      </p:pic>
    </p:spTree>
    <p:extLst>
      <p:ext uri="{BB962C8B-B14F-4D97-AF65-F5344CB8AC3E}">
        <p14:creationId xmlns:p14="http://schemas.microsoft.com/office/powerpoint/2010/main" val="1199572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470204-9AF6-515A-D687-6D608F511C15}"/>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266894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ACA51-0E59-40D1-F63C-9D1D2DD899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5417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8CCCC-797E-6A6A-FFE6-1C48716ED8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909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80340" y="482600"/>
            <a:ext cx="5222240" cy="853440"/>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EXECUTION PART:</a:t>
            </a:r>
          </a:p>
        </p:txBody>
      </p:sp>
      <p:pic>
        <p:nvPicPr>
          <p:cNvPr id="2" name="Content Placeholder 1"/>
          <p:cNvPicPr>
            <a:picLocks noGrp="1" noChangeAspect="1"/>
          </p:cNvPicPr>
          <p:nvPr>
            <p:ph sz="half" idx="1"/>
          </p:nvPr>
        </p:nvPicPr>
        <p:blipFill>
          <a:blip r:embed="rId5"/>
          <a:stretch>
            <a:fillRect/>
          </a:stretch>
        </p:blipFill>
        <p:spPr>
          <a:xfrm>
            <a:off x="1103630" y="1927225"/>
            <a:ext cx="4650105" cy="4290695"/>
          </a:xfrm>
          <a:prstGeom prst="rect">
            <a:avLst/>
          </a:prstGeom>
        </p:spPr>
      </p:pic>
      <p:pic>
        <p:nvPicPr>
          <p:cNvPr id="4" name="Content Placeholder 3"/>
          <p:cNvPicPr>
            <a:picLocks noGrp="1" noChangeAspect="1"/>
          </p:cNvPicPr>
          <p:nvPr>
            <p:ph sz="half" idx="2"/>
          </p:nvPr>
        </p:nvPicPr>
        <p:blipFill>
          <a:blip r:embed="rId6"/>
          <a:stretch>
            <a:fillRect/>
          </a:stretch>
        </p:blipFill>
        <p:spPr>
          <a:xfrm>
            <a:off x="6280785" y="1927225"/>
            <a:ext cx="4963160" cy="429069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5"/>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5</a:t>
            </a:fld>
            <a:endParaRPr lang="en-GB"/>
          </a:p>
        </p:txBody>
      </p:sp>
      <p:sp>
        <p:nvSpPr>
          <p:cNvPr id="521" name="Google Shape;521;p55"/>
          <p:cNvSpPr txBox="1">
            <a:spLocks noGrp="1"/>
          </p:cNvSpPr>
          <p:nvPr>
            <p:ph type="title"/>
          </p:nvPr>
        </p:nvSpPr>
        <p:spPr>
          <a:xfrm>
            <a:off x="446271" y="-153975"/>
            <a:ext cx="11150600" cy="920336"/>
          </a:xfrm>
          <a:prstGeom prst="rect">
            <a:avLst/>
          </a:prstGeom>
          <a:noFill/>
          <a:ln>
            <a:noFill/>
          </a:ln>
        </p:spPr>
        <p:txBody>
          <a:bodyPr spcFirstLastPara="1" vert="horz" wrap="square" lIns="0" tIns="0" rIns="0" bIns="0" rtlCol="0" anchor="b" anchorCtr="0">
            <a:noAutofit/>
          </a:bodyPr>
          <a:lstStyle/>
          <a:p>
            <a:pPr>
              <a:buClr>
                <a:srgbClr val="0000CD"/>
              </a:buClr>
              <a:buSzPts val="2600"/>
            </a:pPr>
            <a:r>
              <a:rPr lang="en-GB" sz="3467">
                <a:solidFill>
                  <a:srgbClr val="0000CD"/>
                </a:solidFill>
                <a:latin typeface="Calibri" panose="020F0502020204030204"/>
                <a:ea typeface="Calibri" panose="020F0502020204030204"/>
                <a:cs typeface="Calibri" panose="020F0502020204030204"/>
                <a:sym typeface="Calibri" panose="020F0502020204030204"/>
              </a:rPr>
              <a:t>WHAT IS SVM :</a:t>
            </a:r>
            <a:endParaRPr sz="3467">
              <a:latin typeface="Calibri" panose="020F0502020204030204"/>
              <a:ea typeface="Calibri" panose="020F0502020204030204"/>
              <a:cs typeface="Calibri" panose="020F0502020204030204"/>
              <a:sym typeface="Calibri" panose="020F0502020204030204"/>
            </a:endParaRPr>
          </a:p>
        </p:txBody>
      </p:sp>
      <p:sp>
        <p:nvSpPr>
          <p:cNvPr id="522" name="Google Shape;522;p55"/>
          <p:cNvSpPr/>
          <p:nvPr/>
        </p:nvSpPr>
        <p:spPr>
          <a:xfrm>
            <a:off x="252550" y="6117499"/>
            <a:ext cx="1602377" cy="60551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3" name="Google Shape;523;p55"/>
          <p:cNvSpPr txBox="1"/>
          <p:nvPr/>
        </p:nvSpPr>
        <p:spPr>
          <a:xfrm>
            <a:off x="4945655" y="910525"/>
            <a:ext cx="6651216" cy="3173136"/>
          </a:xfrm>
          <a:prstGeom prst="rect">
            <a:avLst/>
          </a:prstGeom>
          <a:noFill/>
          <a:ln>
            <a:noFill/>
          </a:ln>
        </p:spPr>
        <p:txBody>
          <a:bodyPr spcFirstLastPara="1" wrap="square" lIns="91433" tIns="45700" rIns="91433" bIns="45700" anchor="t" anchorCtr="0">
            <a:spAutoFit/>
          </a:bodyPr>
          <a:lstStyle/>
          <a:p>
            <a:pPr marL="287859" indent="-287859">
              <a:spcBef>
                <a:spcPts val="0"/>
              </a:spcBef>
              <a:spcAft>
                <a:spcPts val="0"/>
              </a:spcAft>
              <a:buClr>
                <a:srgbClr val="333333"/>
              </a:buClr>
              <a:buSzPts val="1400"/>
              <a:buFont typeface="Noto Sans Symbols"/>
              <a:buChar char="❑"/>
            </a:pPr>
            <a:r>
              <a:rPr lang="en-GB" sz="1820" dirty="0">
                <a:solidFill>
                  <a:srgbClr val="333333"/>
                </a:solidFill>
                <a:latin typeface="Inter" panose="02000503000000020004"/>
                <a:ea typeface="Inter" panose="02000503000000020004"/>
                <a:cs typeface="Inter" panose="02000503000000020004"/>
                <a:sym typeface="Inter" panose="02000503000000020004"/>
              </a:rPr>
              <a:t>Support Vector Machine or SVM is one of the most popular Supervised Learning algorithms.</a:t>
            </a:r>
            <a:endParaRPr sz="1820" dirty="0">
              <a:solidFill>
                <a:srgbClr val="333333"/>
              </a:solidFill>
              <a:latin typeface="Inter" panose="02000503000000020004"/>
              <a:ea typeface="Inter" panose="02000503000000020004"/>
              <a:cs typeface="Inter" panose="02000503000000020004"/>
              <a:sym typeface="Inter" panose="02000503000000020004"/>
            </a:endParaRPr>
          </a:p>
          <a:p>
            <a:pPr marL="287859" indent="-287859">
              <a:spcBef>
                <a:spcPts val="0"/>
              </a:spcBef>
              <a:spcAft>
                <a:spcPts val="0"/>
              </a:spcAft>
              <a:buClr>
                <a:srgbClr val="333333"/>
              </a:buClr>
              <a:buSzPts val="1400"/>
              <a:buFont typeface="Noto Sans Symbols"/>
              <a:buChar char="❑"/>
            </a:pPr>
            <a:r>
              <a:rPr lang="en-GB" sz="1820" dirty="0">
                <a:solidFill>
                  <a:srgbClr val="333333"/>
                </a:solidFill>
                <a:latin typeface="Inter" panose="02000503000000020004"/>
                <a:ea typeface="Inter" panose="02000503000000020004"/>
                <a:cs typeface="Inter" panose="02000503000000020004"/>
                <a:sym typeface="Inter" panose="02000503000000020004"/>
              </a:rPr>
              <a:t>The goal of the SVM algorithm is to create the best line or decision boundary that can segregate n-dimensional space into classes so that we can easily put the new data point in the correct category in the future. This best decision boundary is called a </a:t>
            </a:r>
            <a:r>
              <a:rPr lang="en-GB" sz="1820" dirty="0">
                <a:solidFill>
                  <a:srgbClr val="4EA6E1"/>
                </a:solidFill>
                <a:latin typeface="Inter" panose="02000503000000020004"/>
                <a:ea typeface="Inter" panose="02000503000000020004"/>
                <a:cs typeface="Inter" panose="02000503000000020004"/>
                <a:sym typeface="Inter" panose="02000503000000020004"/>
              </a:rPr>
              <a:t>hyperplane</a:t>
            </a:r>
            <a:r>
              <a:rPr lang="en-GB" sz="1820" dirty="0">
                <a:solidFill>
                  <a:srgbClr val="333333"/>
                </a:solidFill>
                <a:latin typeface="Inter" panose="02000503000000020004"/>
                <a:ea typeface="Inter" panose="02000503000000020004"/>
                <a:cs typeface="Inter" panose="02000503000000020004"/>
                <a:sym typeface="Inter" panose="02000503000000020004"/>
              </a:rPr>
              <a:t>.</a:t>
            </a:r>
            <a:endParaRPr sz="1820" dirty="0">
              <a:solidFill>
                <a:srgbClr val="333333"/>
              </a:solidFill>
              <a:latin typeface="Inter" panose="02000503000000020004"/>
              <a:ea typeface="Inter" panose="02000503000000020004"/>
              <a:cs typeface="Inter" panose="02000503000000020004"/>
              <a:sym typeface="Inter" panose="02000503000000020004"/>
            </a:endParaRPr>
          </a:p>
          <a:p>
            <a:pPr marL="287859" indent="-287859">
              <a:spcBef>
                <a:spcPts val="0"/>
              </a:spcBef>
              <a:spcAft>
                <a:spcPts val="0"/>
              </a:spcAft>
              <a:buClr>
                <a:srgbClr val="333333"/>
              </a:buClr>
              <a:buSzPts val="1400"/>
              <a:buFont typeface="Noto Sans Symbols"/>
              <a:buChar char="❑"/>
            </a:pPr>
            <a:r>
              <a:rPr lang="en-GB" sz="1820" dirty="0">
                <a:solidFill>
                  <a:srgbClr val="333333"/>
                </a:solidFill>
                <a:latin typeface="Inter" panose="02000503000000020004"/>
                <a:ea typeface="Inter" panose="02000503000000020004"/>
                <a:cs typeface="Inter" panose="02000503000000020004"/>
                <a:sym typeface="Inter" panose="02000503000000020004"/>
              </a:rPr>
              <a:t>SVM chooses the extreme points/vectors that help in creating the hyperplane. These extreme cases are called as </a:t>
            </a:r>
            <a:r>
              <a:rPr lang="en-GB" sz="1820" dirty="0">
                <a:solidFill>
                  <a:srgbClr val="4EA6E1"/>
                </a:solidFill>
                <a:latin typeface="Inter" panose="02000503000000020004"/>
                <a:ea typeface="Inter" panose="02000503000000020004"/>
                <a:cs typeface="Inter" panose="02000503000000020004"/>
                <a:sym typeface="Inter" panose="02000503000000020004"/>
              </a:rPr>
              <a:t>support vectors</a:t>
            </a:r>
            <a:r>
              <a:rPr lang="en-GB" sz="1820" dirty="0">
                <a:solidFill>
                  <a:srgbClr val="333333"/>
                </a:solidFill>
                <a:latin typeface="Inter" panose="02000503000000020004"/>
                <a:ea typeface="Inter" panose="02000503000000020004"/>
                <a:cs typeface="Inter" panose="02000503000000020004"/>
                <a:sym typeface="Inter" panose="02000503000000020004"/>
              </a:rPr>
              <a:t>, and hence algorithm is termed as Support Vector Machine. </a:t>
            </a:r>
            <a:endParaRPr sz="1820" dirty="0">
              <a:solidFill>
                <a:srgbClr val="333333"/>
              </a:solidFill>
              <a:latin typeface="Inter" panose="02000503000000020004"/>
              <a:ea typeface="Inter" panose="02000503000000020004"/>
              <a:cs typeface="Inter" panose="02000503000000020004"/>
              <a:sym typeface="Inter" panose="02000503000000020004"/>
            </a:endParaRPr>
          </a:p>
          <a:p>
            <a:pPr marL="287859" indent="-169329">
              <a:spcBef>
                <a:spcPts val="0"/>
              </a:spcBef>
              <a:spcAft>
                <a:spcPts val="0"/>
              </a:spcAft>
              <a:buClr>
                <a:schemeClr val="dk1"/>
              </a:buClr>
              <a:buSzPts val="1400"/>
            </a:pPr>
            <a:endParaRPr sz="182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24" name="Google Shape;524;p55" descr="Support Vector Machine (SVM) - MATLAB &amp; Simulink"/>
          <p:cNvPicPr preferRelativeResize="0"/>
          <p:nvPr/>
        </p:nvPicPr>
        <p:blipFill rotWithShape="1">
          <a:blip r:embed="rId3"/>
          <a:srcRect/>
          <a:stretch>
            <a:fillRect/>
          </a:stretch>
        </p:blipFill>
        <p:spPr>
          <a:xfrm>
            <a:off x="520573" y="866164"/>
            <a:ext cx="3928519" cy="3002977"/>
          </a:xfrm>
          <a:prstGeom prst="rect">
            <a:avLst/>
          </a:prstGeom>
          <a:noFill/>
          <a:ln>
            <a:noFill/>
          </a:ln>
        </p:spPr>
      </p:pic>
      <p:sp>
        <p:nvSpPr>
          <p:cNvPr id="525" name="Google Shape;525;p55"/>
          <p:cNvSpPr txBox="1"/>
          <p:nvPr/>
        </p:nvSpPr>
        <p:spPr>
          <a:xfrm>
            <a:off x="446271" y="3780785"/>
            <a:ext cx="6773136" cy="3252838"/>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b="1" dirty="0">
                <a:solidFill>
                  <a:srgbClr val="4EA6E1"/>
                </a:solidFill>
                <a:latin typeface="Inter" panose="02000503000000020004"/>
                <a:ea typeface="Inter" panose="02000503000000020004"/>
                <a:cs typeface="Inter" panose="02000503000000020004"/>
                <a:sym typeface="Inter" panose="02000503000000020004"/>
              </a:rPr>
              <a:t>EXAMPLE:</a:t>
            </a:r>
            <a:r>
              <a:rPr lang="en-GB" sz="1867" dirty="0">
                <a:solidFill>
                  <a:srgbClr val="333333"/>
                </a:solidFill>
                <a:latin typeface="Inter" panose="02000503000000020004"/>
                <a:ea typeface="Inter" panose="02000503000000020004"/>
                <a:cs typeface="Inter" panose="02000503000000020004"/>
                <a:sym typeface="Inter" panose="02000503000000020004"/>
              </a:rPr>
              <a:t>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endParaRPr sz="1867"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26" name="Google Shape;526;p55"/>
          <p:cNvPicPr preferRelativeResize="0"/>
          <p:nvPr/>
        </p:nvPicPr>
        <p:blipFill rotWithShape="1">
          <a:blip r:embed="rId4"/>
          <a:srcRect/>
          <a:stretch>
            <a:fillRect/>
          </a:stretch>
        </p:blipFill>
        <p:spPr>
          <a:xfrm>
            <a:off x="7324303" y="3881339"/>
            <a:ext cx="4385856" cy="27798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4"/>
          <a:stretch>
            <a:fillRect/>
          </a:stretch>
        </p:blipFill>
        <p:spPr>
          <a:xfrm>
            <a:off x="176530" y="1086485"/>
            <a:ext cx="5302250" cy="5045710"/>
          </a:xfrm>
          <a:prstGeom prst="rect">
            <a:avLst/>
          </a:prstGeom>
        </p:spPr>
      </p:pic>
      <p:pic>
        <p:nvPicPr>
          <p:cNvPr id="8" name="Content Placeholder 7"/>
          <p:cNvPicPr>
            <a:picLocks noGrp="1" noChangeAspect="1"/>
          </p:cNvPicPr>
          <p:nvPr>
            <p:ph sz="half" idx="2"/>
          </p:nvPr>
        </p:nvPicPr>
        <p:blipFill>
          <a:blip r:embed="rId5"/>
          <a:stretch>
            <a:fillRect/>
          </a:stretch>
        </p:blipFill>
        <p:spPr>
          <a:xfrm>
            <a:off x="6061710" y="1167130"/>
            <a:ext cx="5644515" cy="4935220"/>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4"/>
          <a:stretch>
            <a:fillRect/>
          </a:stretch>
        </p:blipFill>
        <p:spPr>
          <a:xfrm>
            <a:off x="816610" y="1158240"/>
            <a:ext cx="7811770" cy="540956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sz="7200">
                <a:effectLst/>
              </a:rPr>
              <a:t>THANK YOU</a:t>
            </a:r>
            <a:endParaRPr lang="zh-CN" altLang="en-US" sz="7200" dirty="0">
              <a:effectLst/>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6"/>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6</a:t>
            </a:fld>
            <a:endParaRPr lang="en-GB"/>
          </a:p>
        </p:txBody>
      </p:sp>
      <p:sp>
        <p:nvSpPr>
          <p:cNvPr id="532" name="Google Shape;532;p56"/>
          <p:cNvSpPr/>
          <p:nvPr/>
        </p:nvSpPr>
        <p:spPr>
          <a:xfrm>
            <a:off x="252550" y="6117499"/>
            <a:ext cx="1602377" cy="60551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3" name="Google Shape;533;p56"/>
          <p:cNvSpPr txBox="1">
            <a:spLocks noGrp="1"/>
          </p:cNvSpPr>
          <p:nvPr>
            <p:ph type="title"/>
          </p:nvPr>
        </p:nvSpPr>
        <p:spPr>
          <a:xfrm>
            <a:off x="213096" y="-101721"/>
            <a:ext cx="11150600" cy="920336"/>
          </a:xfrm>
          <a:prstGeom prst="rect">
            <a:avLst/>
          </a:prstGeom>
          <a:noFill/>
          <a:ln>
            <a:noFill/>
          </a:ln>
        </p:spPr>
        <p:txBody>
          <a:bodyPr spcFirstLastPara="1" vert="horz" wrap="square" lIns="0" tIns="0" rIns="0" bIns="0" rtlCol="0" anchor="b" anchorCtr="0">
            <a:noAutofit/>
          </a:bodyPr>
          <a:lstStyle/>
          <a:p>
            <a:pPr>
              <a:buClr>
                <a:schemeClr val="accent4"/>
              </a:buClr>
            </a:pPr>
            <a:r>
              <a:rPr lang="en-GB" dirty="0">
                <a:solidFill>
                  <a:srgbClr val="FF0000"/>
                </a:solidFill>
              </a:rPr>
              <a:t>IMPORTANT TERMINOLOGIES :</a:t>
            </a:r>
            <a:endParaRPr dirty="0">
              <a:solidFill>
                <a:srgbClr val="FF0000"/>
              </a:solidFill>
            </a:endParaRPr>
          </a:p>
        </p:txBody>
      </p:sp>
      <p:sp>
        <p:nvSpPr>
          <p:cNvPr id="534" name="Google Shape;534;p56"/>
          <p:cNvSpPr txBox="1"/>
          <p:nvPr/>
        </p:nvSpPr>
        <p:spPr>
          <a:xfrm>
            <a:off x="213096" y="506503"/>
            <a:ext cx="11150600" cy="920336"/>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a:solidFill>
                  <a:srgbClr val="1D72AB"/>
                </a:solidFill>
                <a:latin typeface="Corbel" panose="020B0503020204020204"/>
                <a:ea typeface="Corbel" panose="020B0503020204020204"/>
                <a:cs typeface="Corbel" panose="020B0503020204020204"/>
                <a:sym typeface="Corbel" panose="020B0503020204020204"/>
              </a:rPr>
              <a:t>HYPERPLANE (DECISION SURFACE) :</a:t>
            </a:r>
            <a:endParaRPr sz="3200" b="1">
              <a:solidFill>
                <a:srgbClr val="1D72AB"/>
              </a:solidFill>
              <a:latin typeface="Corbel" panose="020B0503020204020204"/>
              <a:ea typeface="Corbel" panose="020B0503020204020204"/>
              <a:cs typeface="Corbel" panose="020B0503020204020204"/>
              <a:sym typeface="Corbel" panose="020B0503020204020204"/>
            </a:endParaRPr>
          </a:p>
        </p:txBody>
      </p:sp>
      <p:sp>
        <p:nvSpPr>
          <p:cNvPr id="535" name="Google Shape;535;p56"/>
          <p:cNvSpPr txBox="1"/>
          <p:nvPr/>
        </p:nvSpPr>
        <p:spPr>
          <a:xfrm>
            <a:off x="213095" y="1426839"/>
            <a:ext cx="11865695" cy="1528904"/>
          </a:xfrm>
          <a:prstGeom prst="rect">
            <a:avLst/>
          </a:prstGeom>
          <a:noFill/>
          <a:ln>
            <a:noFill/>
          </a:ln>
        </p:spPr>
        <p:txBody>
          <a:bodyPr spcFirstLastPara="1" wrap="square" lIns="91433" tIns="45700" rIns="91433" bIns="45700" anchor="t" anchorCtr="0">
            <a:spAutoFit/>
          </a:bodyPr>
          <a:lstStyle/>
          <a:p>
            <a:pPr marL="287859" indent="-287859">
              <a:spcBef>
                <a:spcPts val="0"/>
              </a:spcBef>
              <a:spcAft>
                <a:spcPts val="0"/>
              </a:spcAft>
              <a:buClr>
                <a:srgbClr val="222222"/>
              </a:buClr>
              <a:buSzPts val="1400"/>
              <a:buFont typeface="Noto Sans Symbols"/>
              <a:buChar char="❑"/>
            </a:pPr>
            <a:r>
              <a:rPr lang="en-GB" sz="1867">
                <a:solidFill>
                  <a:srgbClr val="222222"/>
                </a:solidFill>
                <a:latin typeface="Lato" panose="020F0502020204030203"/>
                <a:ea typeface="Lato" panose="020F0502020204030203"/>
                <a:cs typeface="Lato" panose="020F0502020204030203"/>
                <a:sym typeface="Lato" panose="020F0502020204030203"/>
              </a:rPr>
              <a:t>A hyperplane is a decision boundary that differentiates the two classes in SVM. A data point falling on either side of the hyperplane can be attributed to different classes. </a:t>
            </a:r>
            <a:endParaRPr sz="1867">
              <a:solidFill>
                <a:srgbClr val="222222"/>
              </a:solidFill>
              <a:latin typeface="Lato" panose="020F0502020204030203"/>
              <a:ea typeface="Lato" panose="020F0502020204030203"/>
              <a:cs typeface="Lato" panose="020F0502020204030203"/>
              <a:sym typeface="Lato" panose="020F0502020204030203"/>
            </a:endParaRPr>
          </a:p>
          <a:p>
            <a:pPr marL="287859" indent="-287859">
              <a:spcBef>
                <a:spcPts val="0"/>
              </a:spcBef>
              <a:spcAft>
                <a:spcPts val="0"/>
              </a:spcAft>
              <a:buClr>
                <a:srgbClr val="222222"/>
              </a:buClr>
              <a:buSzPts val="1400"/>
              <a:buFont typeface="Noto Sans Symbols"/>
              <a:buChar char="❑"/>
            </a:pPr>
            <a:r>
              <a:rPr lang="en-GB" sz="1867">
                <a:solidFill>
                  <a:srgbClr val="222222"/>
                </a:solidFill>
                <a:latin typeface="Lato" panose="020F0502020204030203"/>
                <a:ea typeface="Lato" panose="020F0502020204030203"/>
                <a:cs typeface="Lato" panose="020F0502020204030203"/>
                <a:sym typeface="Lato" panose="020F0502020204030203"/>
              </a:rPr>
              <a:t>The dimension of the hyperplane depends on the number of input features in the dataset. If we have 2 input features the hyper-plane will be a line. likewise, if the number of features is 3, it will become a two-dimensional plane.</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36" name="Google Shape;536;p56"/>
          <p:cNvPicPr preferRelativeResize="0"/>
          <p:nvPr/>
        </p:nvPicPr>
        <p:blipFill rotWithShape="1">
          <a:blip r:embed="rId3"/>
          <a:srcRect/>
          <a:stretch>
            <a:fillRect/>
          </a:stretch>
        </p:blipFill>
        <p:spPr>
          <a:xfrm>
            <a:off x="2017412" y="3016167"/>
            <a:ext cx="6432881" cy="33275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7"/>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7</a:t>
            </a:fld>
            <a:endParaRPr lang="en-GB"/>
          </a:p>
        </p:txBody>
      </p:sp>
      <p:pic>
        <p:nvPicPr>
          <p:cNvPr id="542" name="Google Shape;542;p57"/>
          <p:cNvPicPr preferRelativeResize="0"/>
          <p:nvPr/>
        </p:nvPicPr>
        <p:blipFill rotWithShape="1">
          <a:blip r:embed="rId3"/>
          <a:srcRect/>
          <a:stretch>
            <a:fillRect/>
          </a:stretch>
        </p:blipFill>
        <p:spPr>
          <a:xfrm>
            <a:off x="6641016" y="1"/>
            <a:ext cx="5550985" cy="3264385"/>
          </a:xfrm>
          <a:prstGeom prst="rect">
            <a:avLst/>
          </a:prstGeom>
          <a:noFill/>
          <a:ln>
            <a:noFill/>
          </a:ln>
        </p:spPr>
      </p:pic>
      <p:sp>
        <p:nvSpPr>
          <p:cNvPr id="543" name="Google Shape;543;p57"/>
          <p:cNvSpPr/>
          <p:nvPr/>
        </p:nvSpPr>
        <p:spPr>
          <a:xfrm>
            <a:off x="252550" y="6186540"/>
            <a:ext cx="1480457" cy="53839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44" name="Google Shape;544;p57"/>
          <p:cNvPicPr preferRelativeResize="0"/>
          <p:nvPr/>
        </p:nvPicPr>
        <p:blipFill rotWithShape="1">
          <a:blip r:embed="rId4"/>
          <a:srcRect/>
          <a:stretch>
            <a:fillRect/>
          </a:stretch>
        </p:blipFill>
        <p:spPr>
          <a:xfrm>
            <a:off x="448112" y="214895"/>
            <a:ext cx="4707363" cy="3581584"/>
          </a:xfrm>
          <a:prstGeom prst="rect">
            <a:avLst/>
          </a:prstGeom>
          <a:noFill/>
          <a:ln>
            <a:noFill/>
          </a:ln>
        </p:spPr>
      </p:pic>
      <p:pic>
        <p:nvPicPr>
          <p:cNvPr id="545" name="Google Shape;545;p57" descr="SVM— Support Vector Machine 🤖. The classification problem is always… | by  Sri Vigneshwar DJ | Medium"/>
          <p:cNvPicPr preferRelativeResize="0"/>
          <p:nvPr/>
        </p:nvPicPr>
        <p:blipFill rotWithShape="1">
          <a:blip r:embed="rId5"/>
          <a:srcRect/>
          <a:stretch>
            <a:fillRect/>
          </a:stretch>
        </p:blipFill>
        <p:spPr>
          <a:xfrm>
            <a:off x="380030" y="3796480"/>
            <a:ext cx="3234028" cy="2425521"/>
          </a:xfrm>
          <a:prstGeom prst="rect">
            <a:avLst/>
          </a:prstGeom>
          <a:noFill/>
          <a:ln>
            <a:noFill/>
          </a:ln>
        </p:spPr>
      </p:pic>
      <p:sp>
        <p:nvSpPr>
          <p:cNvPr id="546" name="Google Shape;546;p57" descr="SVM used for classification: construction of separation hyper-plane in two-dimensional case (hyper-plane is a line) Source type s1 s2 s3 label ISO 1 1 1 1 DC 1 1 0 2 CLVD 1 0.5 0.5 3 "/>
          <p:cNvSpPr/>
          <p:nvPr/>
        </p:nvSpPr>
        <p:spPr>
          <a:xfrm>
            <a:off x="5943600" y="3276600"/>
            <a:ext cx="304800" cy="304800"/>
          </a:xfrm>
          <a:prstGeom prst="rect">
            <a:avLst/>
          </a:prstGeom>
          <a:no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47" name="Google Shape;547;p57"/>
          <p:cNvPicPr preferRelativeResize="0"/>
          <p:nvPr/>
        </p:nvPicPr>
        <p:blipFill rotWithShape="1">
          <a:blip r:embed="rId6"/>
          <a:srcRect/>
          <a:stretch>
            <a:fillRect/>
          </a:stretch>
        </p:blipFill>
        <p:spPr>
          <a:xfrm>
            <a:off x="7168476" y="3096602"/>
            <a:ext cx="4489681" cy="3289469"/>
          </a:xfrm>
          <a:prstGeom prst="rect">
            <a:avLst/>
          </a:prstGeom>
          <a:noFill/>
          <a:ln>
            <a:noFill/>
          </a:ln>
        </p:spPr>
      </p:pic>
      <p:pic>
        <p:nvPicPr>
          <p:cNvPr id="548" name="Google Shape;548;p57" descr="Support Vector Machines | Solution | DTREG"/>
          <p:cNvPicPr preferRelativeResize="0"/>
          <p:nvPr/>
        </p:nvPicPr>
        <p:blipFill rotWithShape="1">
          <a:blip r:embed="rId7"/>
          <a:srcRect/>
          <a:stretch>
            <a:fillRect/>
          </a:stretch>
        </p:blipFill>
        <p:spPr>
          <a:xfrm>
            <a:off x="3221942" y="3008716"/>
            <a:ext cx="3419073" cy="20005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8"/>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8</a:t>
            </a:fld>
            <a:endParaRPr lang="en-GB"/>
          </a:p>
        </p:txBody>
      </p:sp>
      <p:sp>
        <p:nvSpPr>
          <p:cNvPr id="554" name="Google Shape;554;p58"/>
          <p:cNvSpPr/>
          <p:nvPr/>
        </p:nvSpPr>
        <p:spPr>
          <a:xfrm>
            <a:off x="391887" y="5956664"/>
            <a:ext cx="1410789" cy="753291"/>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5" name="Google Shape;555;p58"/>
          <p:cNvSpPr txBox="1"/>
          <p:nvPr/>
        </p:nvSpPr>
        <p:spPr>
          <a:xfrm>
            <a:off x="327946" y="353795"/>
            <a:ext cx="10515600" cy="390800"/>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dirty="0">
                <a:solidFill>
                  <a:srgbClr val="1D72AB"/>
                </a:solidFill>
                <a:latin typeface="Corbel" panose="020B0503020204020204"/>
                <a:ea typeface="Corbel" panose="020B0503020204020204"/>
                <a:cs typeface="Corbel" panose="020B0503020204020204"/>
                <a:sym typeface="Corbel" panose="020B0503020204020204"/>
              </a:rPr>
              <a:t>WHY BIAS IS IMPORTANT:</a:t>
            </a:r>
            <a:endParaRPr sz="3200" b="1" dirty="0">
              <a:solidFill>
                <a:srgbClr val="1D72AB"/>
              </a:solidFill>
              <a:latin typeface="Corbel" panose="020B0503020204020204"/>
              <a:ea typeface="Corbel" panose="020B0503020204020204"/>
              <a:cs typeface="Corbel" panose="020B0503020204020204"/>
              <a:sym typeface="Corbel" panose="020B0503020204020204"/>
            </a:endParaRPr>
          </a:p>
        </p:txBody>
      </p:sp>
      <p:sp>
        <p:nvSpPr>
          <p:cNvPr id="556" name="Google Shape;556;p58"/>
          <p:cNvSpPr txBox="1"/>
          <p:nvPr/>
        </p:nvSpPr>
        <p:spPr>
          <a:xfrm>
            <a:off x="296080" y="726667"/>
            <a:ext cx="5678000" cy="2390871"/>
          </a:xfrm>
          <a:prstGeom prst="rect">
            <a:avLst/>
          </a:prstGeom>
          <a:noFill/>
          <a:ln>
            <a:noFill/>
          </a:ln>
        </p:spPr>
        <p:txBody>
          <a:bodyPr spcFirstLastPara="1" wrap="square" lIns="91433" tIns="45700" rIns="91433" bIns="45700" anchor="t" anchorCtr="0">
            <a:spAutoFit/>
          </a:bodyPr>
          <a:lstStyle/>
          <a:p>
            <a:pPr marL="287859" indent="-287859">
              <a:spcBef>
                <a:spcPts val="0"/>
              </a:spcBef>
              <a:spcAft>
                <a:spcPts val="0"/>
              </a:spcAft>
              <a:buClr>
                <a:schemeClr val="dk1"/>
              </a:buClr>
              <a:buSzPts val="1400"/>
              <a:buFont typeface="Noto Sans Symbols"/>
              <a:buChar char="❑"/>
            </a:pPr>
            <a:r>
              <a:rPr lang="en-GB" sz="1820" dirty="0">
                <a:solidFill>
                  <a:schemeClr val="dk1"/>
                </a:solidFill>
                <a:latin typeface="Calibri" panose="020F0502020204030204"/>
                <a:ea typeface="Calibri" panose="020F0502020204030204"/>
                <a:cs typeface="Calibri" panose="020F0502020204030204"/>
                <a:sym typeface="Calibri" panose="020F0502020204030204"/>
              </a:rPr>
              <a:t>The bias term b is indeed </a:t>
            </a:r>
            <a:r>
              <a:rPr lang="en-GB" sz="1820" dirty="0">
                <a:solidFill>
                  <a:srgbClr val="232629"/>
                </a:solidFill>
                <a:latin typeface="Arial" panose="020B0604020202020204"/>
                <a:ea typeface="Arial" panose="020B0604020202020204"/>
                <a:cs typeface="Arial" panose="020B0604020202020204"/>
                <a:sym typeface="Arial" panose="020B0604020202020204"/>
              </a:rPr>
              <a:t>a special parameter in SVM.</a:t>
            </a:r>
            <a:endParaRPr sz="1820" dirty="0">
              <a:solidFill>
                <a:srgbClr val="2326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32629"/>
              </a:buClr>
              <a:buSzPts val="1400"/>
              <a:buFont typeface="Noto Sans Symbols"/>
              <a:buChar char="❑"/>
            </a:pPr>
            <a:r>
              <a:rPr lang="en-GB" sz="1820" dirty="0">
                <a:solidFill>
                  <a:srgbClr val="232629"/>
                </a:solidFill>
                <a:latin typeface="Arial" panose="020B0604020202020204"/>
                <a:ea typeface="Arial" panose="020B0604020202020204"/>
                <a:cs typeface="Arial" panose="020B0604020202020204"/>
                <a:sym typeface="Arial" panose="020B0604020202020204"/>
              </a:rPr>
              <a:t>Without it, the classifier will always go through the origin. </a:t>
            </a:r>
            <a:endParaRPr sz="1820" dirty="0">
              <a:solidFill>
                <a:srgbClr val="232629"/>
              </a:solidFill>
              <a:latin typeface="Arial" panose="020B0604020202020204"/>
              <a:ea typeface="Arial" panose="020B0604020202020204"/>
              <a:cs typeface="Arial" panose="020B0604020202020204"/>
              <a:sym typeface="Arial" panose="020B0604020202020204"/>
            </a:endParaRPr>
          </a:p>
          <a:p>
            <a:pPr marL="287859" indent="-287859">
              <a:spcBef>
                <a:spcPts val="0"/>
              </a:spcBef>
              <a:spcAft>
                <a:spcPts val="0"/>
              </a:spcAft>
              <a:buClr>
                <a:srgbClr val="232629"/>
              </a:buClr>
              <a:buSzPts val="1400"/>
              <a:buFont typeface="Noto Sans Symbols"/>
              <a:buChar char="❑"/>
            </a:pPr>
            <a:r>
              <a:rPr lang="en-GB" sz="1820" dirty="0">
                <a:solidFill>
                  <a:srgbClr val="232629"/>
                </a:solidFill>
                <a:latin typeface="Arial" panose="020B0604020202020204"/>
                <a:ea typeface="Arial" panose="020B0604020202020204"/>
                <a:cs typeface="Arial" panose="020B0604020202020204"/>
                <a:sym typeface="Arial" panose="020B0604020202020204"/>
              </a:rPr>
              <a:t>So, SVM does not give you the separating hyperplane with the maximum margin if it does not happen to pass through the origin, unless you have a bias term.</a:t>
            </a:r>
            <a:endParaRPr sz="182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57" name="Google Shape;557;p58"/>
          <p:cNvPicPr preferRelativeResize="0"/>
          <p:nvPr/>
        </p:nvPicPr>
        <p:blipFill rotWithShape="1">
          <a:blip r:embed="rId3"/>
          <a:srcRect/>
          <a:stretch>
            <a:fillRect/>
          </a:stretch>
        </p:blipFill>
        <p:spPr>
          <a:xfrm>
            <a:off x="6721026" y="1"/>
            <a:ext cx="5470975" cy="3103516"/>
          </a:xfrm>
          <a:prstGeom prst="rect">
            <a:avLst/>
          </a:prstGeom>
          <a:noFill/>
          <a:ln>
            <a:noFill/>
          </a:ln>
        </p:spPr>
      </p:pic>
      <p:sp>
        <p:nvSpPr>
          <p:cNvPr id="558" name="Google Shape;558;p58"/>
          <p:cNvSpPr txBox="1"/>
          <p:nvPr/>
        </p:nvSpPr>
        <p:spPr>
          <a:xfrm>
            <a:off x="296091" y="2515186"/>
            <a:ext cx="11150800" cy="920400"/>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dirty="0">
                <a:solidFill>
                  <a:srgbClr val="1D72AB"/>
                </a:solidFill>
                <a:latin typeface="Corbel" panose="020B0503020204020204"/>
                <a:ea typeface="Corbel" panose="020B0503020204020204"/>
                <a:cs typeface="Corbel" panose="020B0503020204020204"/>
                <a:sym typeface="Corbel" panose="020B0503020204020204"/>
              </a:rPr>
              <a:t>SUPPORT VECTOR:</a:t>
            </a:r>
            <a:endParaRPr sz="3200" b="1" dirty="0">
              <a:solidFill>
                <a:srgbClr val="1D72AB"/>
              </a:solidFill>
              <a:latin typeface="Corbel" panose="020B0503020204020204"/>
              <a:ea typeface="Corbel" panose="020B0503020204020204"/>
              <a:cs typeface="Corbel" panose="020B0503020204020204"/>
              <a:sym typeface="Corbel" panose="020B0503020204020204"/>
            </a:endParaRPr>
          </a:p>
        </p:txBody>
      </p:sp>
      <p:sp>
        <p:nvSpPr>
          <p:cNvPr id="559" name="Google Shape;559;p58"/>
          <p:cNvSpPr txBox="1"/>
          <p:nvPr/>
        </p:nvSpPr>
        <p:spPr>
          <a:xfrm>
            <a:off x="213096" y="3443347"/>
            <a:ext cx="5760984" cy="2103549"/>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20" dirty="0">
                <a:solidFill>
                  <a:srgbClr val="292929"/>
                </a:solidFill>
                <a:latin typeface="Arial" panose="020B0604020202020204"/>
                <a:ea typeface="Arial" panose="020B0604020202020204"/>
                <a:cs typeface="Arial" panose="020B0604020202020204"/>
                <a:sym typeface="Arial" panose="020B0604020202020204"/>
              </a:rPr>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sz="182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60" name="Google Shape;560;p58"/>
          <p:cNvPicPr preferRelativeResize="0"/>
          <p:nvPr/>
        </p:nvPicPr>
        <p:blipFill rotWithShape="1">
          <a:blip r:embed="rId4"/>
          <a:srcRect/>
          <a:stretch>
            <a:fillRect/>
          </a:stretch>
        </p:blipFill>
        <p:spPr>
          <a:xfrm>
            <a:off x="6857310" y="2803828"/>
            <a:ext cx="4800847" cy="2699269"/>
          </a:xfrm>
          <a:prstGeom prst="rect">
            <a:avLst/>
          </a:prstGeom>
          <a:noFill/>
          <a:ln>
            <a:noFill/>
          </a:ln>
        </p:spPr>
      </p:pic>
      <p:sp>
        <p:nvSpPr>
          <p:cNvPr id="561" name="Google Shape;561;p58"/>
          <p:cNvSpPr txBox="1"/>
          <p:nvPr/>
        </p:nvSpPr>
        <p:spPr>
          <a:xfrm>
            <a:off x="296091" y="4985705"/>
            <a:ext cx="11150800" cy="920400"/>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dirty="0">
                <a:solidFill>
                  <a:srgbClr val="1D72AB"/>
                </a:solidFill>
                <a:latin typeface="Corbel" panose="020B0503020204020204"/>
                <a:ea typeface="Corbel" panose="020B0503020204020204"/>
                <a:cs typeface="Corbel" panose="020B0503020204020204"/>
                <a:sym typeface="Corbel" panose="020B0503020204020204"/>
              </a:rPr>
              <a:t>MARGIN:</a:t>
            </a:r>
            <a:endParaRPr sz="3200" b="1" dirty="0">
              <a:solidFill>
                <a:srgbClr val="1D72AB"/>
              </a:solidFill>
              <a:latin typeface="Corbel" panose="020B0503020204020204"/>
              <a:ea typeface="Corbel" panose="020B0503020204020204"/>
              <a:cs typeface="Corbel" panose="020B0503020204020204"/>
              <a:sym typeface="Corbel" panose="020B0503020204020204"/>
            </a:endParaRPr>
          </a:p>
        </p:txBody>
      </p:sp>
      <p:sp>
        <p:nvSpPr>
          <p:cNvPr id="562" name="Google Shape;562;p58"/>
          <p:cNvSpPr txBox="1"/>
          <p:nvPr/>
        </p:nvSpPr>
        <p:spPr>
          <a:xfrm>
            <a:off x="213096" y="5881043"/>
            <a:ext cx="10864400" cy="954260"/>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000000"/>
                </a:solidFill>
                <a:latin typeface="Nunito"/>
                <a:ea typeface="Nunito"/>
                <a:cs typeface="Nunito"/>
                <a:sym typeface="Nunito"/>
              </a:rPr>
              <a:t>It may be defined as the gap between two lines on the closet data points of different classes. It can be calculated as the perpendicular distance from the line to the support vectors. Large margin is considered as a good margin and small margin is considered as a bad margin.</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9"/>
          <p:cNvSpPr txBox="1">
            <a:spLocks noGrp="1"/>
          </p:cNvSpPr>
          <p:nvPr>
            <p:ph type="sldNum" idx="12"/>
          </p:nvPr>
        </p:nvSpPr>
        <p:spPr>
          <a:xfrm>
            <a:off x="11363697" y="6455739"/>
            <a:ext cx="294460" cy="187367"/>
          </a:xfrm>
          <a:prstGeom prst="rect">
            <a:avLst/>
          </a:prstGeom>
          <a:noFill/>
          <a:ln>
            <a:noFill/>
          </a:ln>
        </p:spPr>
        <p:txBody>
          <a:bodyPr spcFirstLastPara="1" vert="horz" wrap="square" lIns="0" tIns="0" rIns="0" bIns="0" rtlCol="0" anchor="ctr" anchorCtr="0">
            <a:noAutofit/>
          </a:bodyPr>
          <a:lstStyle/>
          <a:p>
            <a:pPr>
              <a:spcAft>
                <a:spcPts val="0"/>
              </a:spcAft>
            </a:pPr>
            <a:fld id="{00000000-1234-1234-1234-123412341234}" type="slidenum">
              <a:rPr lang="en-GB"/>
              <a:pPr>
                <a:spcAft>
                  <a:spcPts val="0"/>
                </a:spcAft>
              </a:pPr>
              <a:t>9</a:t>
            </a:fld>
            <a:endParaRPr lang="en-GB"/>
          </a:p>
        </p:txBody>
      </p:sp>
      <p:sp>
        <p:nvSpPr>
          <p:cNvPr id="568" name="Google Shape;568;p59"/>
          <p:cNvSpPr/>
          <p:nvPr/>
        </p:nvSpPr>
        <p:spPr>
          <a:xfrm>
            <a:off x="278674" y="6174378"/>
            <a:ext cx="1480457" cy="57476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9" name="Google Shape;569;p59"/>
          <p:cNvSpPr txBox="1"/>
          <p:nvPr/>
        </p:nvSpPr>
        <p:spPr>
          <a:xfrm>
            <a:off x="278675" y="342873"/>
            <a:ext cx="11216640" cy="1816354"/>
          </a:xfrm>
          <a:prstGeom prst="rect">
            <a:avLst/>
          </a:prstGeom>
          <a:noFill/>
          <a:ln>
            <a:noFill/>
          </a:ln>
        </p:spPr>
        <p:txBody>
          <a:bodyPr spcFirstLastPara="1" wrap="square" lIns="91433" tIns="45700" rIns="91433" bIns="45700" anchor="t" anchorCtr="0">
            <a:spAutoFit/>
          </a:bodyPr>
          <a:lstStyle/>
          <a:p>
            <a:pPr algn="just">
              <a:lnSpc>
                <a:spcPct val="150000"/>
              </a:lnSpc>
              <a:spcBef>
                <a:spcPts val="0"/>
              </a:spcBef>
              <a:spcAft>
                <a:spcPts val="0"/>
              </a:spcAft>
            </a:pPr>
            <a:r>
              <a:rPr lang="en-GB" sz="1867" dirty="0">
                <a:solidFill>
                  <a:schemeClr val="accent3">
                    <a:lumMod val="50000"/>
                  </a:schemeClr>
                </a:solidFill>
                <a:latin typeface="Nunito"/>
                <a:ea typeface="Nunito"/>
                <a:cs typeface="Nunito"/>
                <a:sym typeface="Nunito"/>
              </a:rPr>
              <a:t>The main goal of SVM is to divide the datasets into classes to find a maximum marginal hyperplane (MMH) and it can be done in the following two steps −</a:t>
            </a:r>
            <a:endParaRPr sz="1867" dirty="0">
              <a:solidFill>
                <a:schemeClr val="accent3">
                  <a:lumMod val="50000"/>
                </a:schemeClr>
              </a:solidFill>
              <a:latin typeface="Nunito"/>
              <a:ea typeface="Nunito"/>
              <a:cs typeface="Nunito"/>
              <a:sym typeface="Nunito"/>
            </a:endParaRPr>
          </a:p>
          <a:p>
            <a:pPr marL="338658" indent="-338658" algn="just">
              <a:lnSpc>
                <a:spcPct val="150000"/>
              </a:lnSpc>
              <a:spcBef>
                <a:spcPts val="0"/>
              </a:spcBef>
              <a:spcAft>
                <a:spcPts val="0"/>
              </a:spcAft>
              <a:buClr>
                <a:srgbClr val="000000"/>
              </a:buClr>
              <a:buSzPts val="1400"/>
              <a:buFont typeface="Corbel" panose="020B0503020204020204"/>
              <a:buAutoNum type="arabicPeriod"/>
            </a:pPr>
            <a:r>
              <a:rPr lang="en-GB" sz="1867" dirty="0">
                <a:solidFill>
                  <a:srgbClr val="000000"/>
                </a:solidFill>
                <a:latin typeface="Nunito"/>
                <a:ea typeface="Nunito"/>
                <a:cs typeface="Nunito"/>
                <a:sym typeface="Nunito"/>
              </a:rPr>
              <a:t>First, SVM will generate hyperplanes iteratively that segregates the classes in best way.</a:t>
            </a:r>
            <a:endParaRPr sz="1867" dirty="0">
              <a:solidFill>
                <a:srgbClr val="000000"/>
              </a:solidFill>
              <a:latin typeface="Nunito"/>
              <a:ea typeface="Nunito"/>
              <a:cs typeface="Nunito"/>
              <a:sym typeface="Nunito"/>
            </a:endParaRPr>
          </a:p>
          <a:p>
            <a:pPr marL="338658" indent="-338658" algn="just">
              <a:lnSpc>
                <a:spcPct val="150000"/>
              </a:lnSpc>
              <a:spcBef>
                <a:spcPts val="0"/>
              </a:spcBef>
              <a:spcAft>
                <a:spcPts val="0"/>
              </a:spcAft>
              <a:buClr>
                <a:srgbClr val="000000"/>
              </a:buClr>
              <a:buSzPts val="1400"/>
              <a:buFont typeface="Corbel" panose="020B0503020204020204"/>
              <a:buAutoNum type="arabicPeriod"/>
            </a:pPr>
            <a:r>
              <a:rPr lang="en-GB" sz="1867" dirty="0">
                <a:solidFill>
                  <a:srgbClr val="000000"/>
                </a:solidFill>
                <a:latin typeface="Nunito"/>
                <a:ea typeface="Nunito"/>
                <a:cs typeface="Nunito"/>
                <a:sym typeface="Nunito"/>
              </a:rPr>
              <a:t>Then, it will choose the hyperplane that separates the classes correctly.</a:t>
            </a:r>
            <a:endParaRPr sz="1867" dirty="0">
              <a:solidFill>
                <a:srgbClr val="000000"/>
              </a:solidFill>
              <a:latin typeface="Nunito"/>
              <a:ea typeface="Nunito"/>
              <a:cs typeface="Nunito"/>
              <a:sym typeface="Nunito"/>
            </a:endParaRPr>
          </a:p>
        </p:txBody>
      </p:sp>
      <p:sp>
        <p:nvSpPr>
          <p:cNvPr id="570" name="Google Shape;570;p59"/>
          <p:cNvSpPr txBox="1"/>
          <p:nvPr/>
        </p:nvSpPr>
        <p:spPr>
          <a:xfrm>
            <a:off x="360325" y="1751827"/>
            <a:ext cx="11150600" cy="920336"/>
          </a:xfrm>
          <a:prstGeom prst="rect">
            <a:avLst/>
          </a:prstGeom>
          <a:noFill/>
          <a:ln>
            <a:noFill/>
          </a:ln>
        </p:spPr>
        <p:txBody>
          <a:bodyPr spcFirstLastPara="1" wrap="square" lIns="0" tIns="0" rIns="0" bIns="0" anchor="b" anchorCtr="0">
            <a:noAutofit/>
          </a:bodyPr>
          <a:lstStyle/>
          <a:p>
            <a:pPr>
              <a:lnSpc>
                <a:spcPct val="90000"/>
              </a:lnSpc>
              <a:spcBef>
                <a:spcPts val="0"/>
              </a:spcBef>
              <a:spcAft>
                <a:spcPts val="0"/>
              </a:spcAft>
              <a:buClr>
                <a:srgbClr val="1D72AB"/>
              </a:buClr>
              <a:buSzPts val="2400"/>
            </a:pPr>
            <a:r>
              <a:rPr lang="en-GB" sz="3200" b="1">
                <a:solidFill>
                  <a:srgbClr val="1D72AB"/>
                </a:solidFill>
                <a:latin typeface="Corbel" panose="020B0503020204020204"/>
                <a:ea typeface="Corbel" panose="020B0503020204020204"/>
                <a:cs typeface="Corbel" panose="020B0503020204020204"/>
                <a:sym typeface="Corbel" panose="020B0503020204020204"/>
              </a:rPr>
              <a:t>MAXIMIZE THE MARGIN FORMULAE IN SVM:</a:t>
            </a:r>
            <a:endParaRPr sz="3200" b="1">
              <a:solidFill>
                <a:srgbClr val="1D72AB"/>
              </a:solidFill>
              <a:latin typeface="Corbel" panose="020B0503020204020204"/>
              <a:ea typeface="Corbel" panose="020B0503020204020204"/>
              <a:cs typeface="Corbel" panose="020B0503020204020204"/>
              <a:sym typeface="Corbel" panose="020B0503020204020204"/>
            </a:endParaRPr>
          </a:p>
        </p:txBody>
      </p:sp>
      <p:sp>
        <p:nvSpPr>
          <p:cNvPr id="571" name="Google Shape;571;p59"/>
          <p:cNvSpPr txBox="1"/>
          <p:nvPr/>
        </p:nvSpPr>
        <p:spPr>
          <a:xfrm>
            <a:off x="360326" y="2782670"/>
            <a:ext cx="10412177" cy="379615"/>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b="1">
                <a:solidFill>
                  <a:srgbClr val="292929"/>
                </a:solidFill>
                <a:latin typeface="Arial" panose="020B0604020202020204"/>
                <a:ea typeface="Arial" panose="020B0604020202020204"/>
                <a:cs typeface="Arial" panose="020B0604020202020204"/>
                <a:sym typeface="Arial" panose="020B0604020202020204"/>
              </a:rPr>
              <a:t>The hyperplane that maximizes the margin reduces the generalization error the most.</a:t>
            </a: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2" name="Google Shape;572;p59"/>
          <p:cNvSpPr txBox="1"/>
          <p:nvPr/>
        </p:nvSpPr>
        <p:spPr>
          <a:xfrm>
            <a:off x="360325" y="3262507"/>
            <a:ext cx="6248400" cy="666937"/>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1D72AB"/>
                </a:solidFill>
                <a:latin typeface="Arial" panose="020B0604020202020204"/>
                <a:ea typeface="Arial" panose="020B0604020202020204"/>
                <a:cs typeface="Arial" panose="020B0604020202020204"/>
                <a:sym typeface="Arial" panose="020B0604020202020204"/>
              </a:rPr>
              <a:t>Margin distance </a:t>
            </a:r>
            <a:r>
              <a:rPr lang="en-GB" sz="1867">
                <a:solidFill>
                  <a:srgbClr val="282829"/>
                </a:solidFill>
                <a:latin typeface="Arial" panose="020B0604020202020204"/>
                <a:ea typeface="Arial" panose="020B0604020202020204"/>
                <a:cs typeface="Arial" panose="020B0604020202020204"/>
                <a:sym typeface="Arial" panose="020B0604020202020204"/>
              </a:rPr>
              <a:t>: 2/(norm W)                  where w = weights</a:t>
            </a:r>
            <a:endParaRPr sz="1867">
              <a:solidFill>
                <a:srgbClr val="282829"/>
              </a:solidFill>
              <a:latin typeface="Arial" panose="020B0604020202020204"/>
              <a:ea typeface="Arial" panose="020B0604020202020204"/>
              <a:cs typeface="Arial" panose="020B0604020202020204"/>
              <a:sym typeface="Arial" panose="020B0604020202020204"/>
            </a:endParaRPr>
          </a:p>
        </p:txBody>
      </p:sp>
      <p:sp>
        <p:nvSpPr>
          <p:cNvPr id="573" name="Google Shape;573;p59"/>
          <p:cNvSpPr txBox="1"/>
          <p:nvPr/>
        </p:nvSpPr>
        <p:spPr>
          <a:xfrm>
            <a:off x="360325" y="3885834"/>
            <a:ext cx="6879600" cy="769401"/>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2533" b="1" u="sng">
                <a:solidFill>
                  <a:srgbClr val="222222"/>
                </a:solidFill>
                <a:latin typeface="Lato" panose="020F0502020204030203"/>
                <a:ea typeface="Lato" panose="020F0502020204030203"/>
                <a:cs typeface="Lato" panose="020F0502020204030203"/>
                <a:sym typeface="Lato" panose="020F0502020204030203"/>
              </a:rPr>
              <a:t>Optimization Technique used in SVM</a:t>
            </a:r>
            <a:endParaRPr sz="2533">
              <a:solidFill>
                <a:srgbClr val="222222"/>
              </a:solidFill>
              <a:latin typeface="Lato" panose="020F0502020204030203"/>
              <a:ea typeface="Lato" panose="020F0502020204030203"/>
              <a:cs typeface="Lato" panose="020F0502020204030203"/>
              <a:sym typeface="Lato" panose="020F0502020204030203"/>
            </a:endParaRPr>
          </a:p>
          <a:p>
            <a:pPr>
              <a:spcBef>
                <a:spcPts val="0"/>
              </a:spcBef>
              <a:spcAft>
                <a:spcPts val="0"/>
              </a:spcAft>
            </a:pPr>
            <a:endParaRPr sz="1867">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4" name="Google Shape;574;p59"/>
          <p:cNvSpPr txBox="1"/>
          <p:nvPr/>
        </p:nvSpPr>
        <p:spPr>
          <a:xfrm>
            <a:off x="360326" y="4337538"/>
            <a:ext cx="5848887" cy="1816226"/>
          </a:xfrm>
          <a:prstGeom prst="rect">
            <a:avLst/>
          </a:prstGeom>
          <a:noFill/>
          <a:ln>
            <a:noFill/>
          </a:ln>
        </p:spPr>
        <p:txBody>
          <a:bodyPr spcFirstLastPara="1" wrap="square" lIns="91433" tIns="45700" rIns="91433" bIns="45700" anchor="t" anchorCtr="0">
            <a:spAutoFit/>
          </a:bodyPr>
          <a:lstStyle/>
          <a:p>
            <a:pPr>
              <a:spcBef>
                <a:spcPts val="0"/>
              </a:spcBef>
              <a:spcAft>
                <a:spcPts val="0"/>
              </a:spcAft>
            </a:pPr>
            <a:r>
              <a:rPr lang="en-GB" sz="1867">
                <a:solidFill>
                  <a:srgbClr val="222222"/>
                </a:solidFill>
                <a:latin typeface="Lato" panose="020F0502020204030203"/>
                <a:ea typeface="Lato" panose="020F0502020204030203"/>
                <a:cs typeface="Lato" panose="020F0502020204030203"/>
                <a:sym typeface="Lato" panose="020F0502020204030203"/>
              </a:rPr>
              <a:t>The core of any Machine learning algorithm is the Optimization technique that is happening behind the scene.</a:t>
            </a:r>
            <a:endParaRPr sz="1867">
              <a:solidFill>
                <a:srgbClr val="222222"/>
              </a:solidFill>
              <a:latin typeface="Lato" panose="020F0502020204030203"/>
              <a:ea typeface="Lato" panose="020F0502020204030203"/>
              <a:cs typeface="Lato" panose="020F0502020204030203"/>
              <a:sym typeface="Lato" panose="020F0502020204030203"/>
            </a:endParaRPr>
          </a:p>
          <a:p>
            <a:pPr>
              <a:spcBef>
                <a:spcPts val="0"/>
              </a:spcBef>
              <a:spcAft>
                <a:spcPts val="0"/>
              </a:spcAft>
            </a:pPr>
            <a:r>
              <a:rPr lang="en-GB" sz="1867">
                <a:solidFill>
                  <a:srgbClr val="222222"/>
                </a:solidFill>
                <a:latin typeface="Lato" panose="020F0502020204030203"/>
                <a:ea typeface="Lato" panose="020F0502020204030203"/>
                <a:cs typeface="Lato" panose="020F0502020204030203"/>
                <a:sym typeface="Lato" panose="020F0502020204030203"/>
              </a:rPr>
              <a:t>SVM </a:t>
            </a:r>
            <a:r>
              <a:rPr lang="en-GB" sz="1867" b="1" i="1">
                <a:solidFill>
                  <a:srgbClr val="222222"/>
                </a:solidFill>
                <a:latin typeface="Lato" panose="020F0502020204030203"/>
                <a:ea typeface="Lato" panose="020F0502020204030203"/>
                <a:cs typeface="Lato" panose="020F0502020204030203"/>
                <a:sym typeface="Lato" panose="020F0502020204030203"/>
              </a:rPr>
              <a:t>maximizes the margin</a:t>
            </a:r>
            <a:r>
              <a:rPr lang="en-GB" sz="1867">
                <a:solidFill>
                  <a:srgbClr val="222222"/>
                </a:solidFill>
                <a:latin typeface="Lato" panose="020F0502020204030203"/>
                <a:ea typeface="Lato" panose="020F0502020204030203"/>
                <a:cs typeface="Lato" panose="020F0502020204030203"/>
                <a:sym typeface="Lato" panose="020F0502020204030203"/>
              </a:rPr>
              <a:t> by learning a suitable decision boundary/decision surface/separating hyperplane.</a:t>
            </a:r>
            <a:endParaRPr sz="1867">
              <a:solidFill>
                <a:srgbClr val="222222"/>
              </a:solidFill>
              <a:latin typeface="Lato" panose="020F0502020204030203"/>
              <a:ea typeface="Lato" panose="020F0502020204030203"/>
              <a:cs typeface="Lato" panose="020F0502020204030203"/>
              <a:sym typeface="Lato" panose="020F0502020204030203"/>
            </a:endParaRPr>
          </a:p>
        </p:txBody>
      </p:sp>
      <p:pic>
        <p:nvPicPr>
          <p:cNvPr id="575" name="Google Shape;575;p59"/>
          <p:cNvPicPr preferRelativeResize="0"/>
          <p:nvPr/>
        </p:nvPicPr>
        <p:blipFill rotWithShape="1">
          <a:blip r:embed="rId3"/>
          <a:srcRect/>
          <a:stretch>
            <a:fillRect/>
          </a:stretch>
        </p:blipFill>
        <p:spPr>
          <a:xfrm>
            <a:off x="6286694" y="3392256"/>
            <a:ext cx="3397237" cy="295412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47"/>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4"/>
  <p:tag name="KSO_WM_SLIDE_INDEX" val="4"/>
  <p:tag name="KSO_WM_SLIDE_ITEM_CNT" val="2"/>
  <p:tag name="KSO_WM_SLIDE_LAYOUT" val="a_f_d"/>
  <p:tag name="KSO_WM_SLIDE_LAYOUT_CNT" val="1_1_1"/>
  <p:tag name="KSO_WM_SLIDE_TYPE" val="text"/>
  <p:tag name="KSO_WM_BEAUTIFY_FLAG" val="#wm#"/>
  <p:tag name="KSO_WM_SLIDE_POSITION" val="65*58"/>
  <p:tag name="KSO_WM_SLIDE_SIZE" val="830*425"/>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1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4"/>
  <p:tag name="KSO_WM_SLIDE_INDEX" val="4"/>
  <p:tag name="KSO_WM_SLIDE_ITEM_CNT" val="2"/>
  <p:tag name="KSO_WM_SLIDE_LAYOUT" val="a_f_d"/>
  <p:tag name="KSO_WM_SLIDE_LAYOUT_CNT" val="1_1_1"/>
  <p:tag name="KSO_WM_SLIDE_TYPE" val="text"/>
  <p:tag name="KSO_WM_BEAUTIFY_FLAG" val="#wm#"/>
  <p:tag name="KSO_WM_SLIDE_POSITION" val="65*58"/>
  <p:tag name="KSO_WM_SLIDE_SIZE" val="830*425"/>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4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2.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3.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4.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5.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11*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29.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4"/>
  <p:tag name="KSO_WM_UNIT_TYPE" val="a"/>
  <p:tag name="KSO_WM_UNIT_INDEX" val="1"/>
  <p:tag name="KSO_WM_UNIT_ID" val="custom164_31*a*1"/>
  <p:tag name="KSO_WM_UNIT_CLEAR" val="1"/>
  <p:tag name="KSO_WM_UNIT_LAYERLEVEL" val="1"/>
  <p:tag name="KSO_WM_UNIT_VALUE" val="10"/>
  <p:tag name="KSO_WM_UNIT_ISCONTENTSTITLE" val="0"/>
  <p:tag name="KSO_WM_UNIT_HIGHLIGHT" val="0"/>
  <p:tag name="KSO_WM_UNIT_COMPATIBLE" val="0"/>
  <p:tag name="KSO_WM_UNIT_PRESET_TEXT" val="THANKYOU"/>
</p:tagLst>
</file>

<file path=ppt/tags/tag30.xml><?xml version="1.0" encoding="utf-8"?>
<p:tagLst xmlns:a="http://schemas.openxmlformats.org/drawingml/2006/main" xmlns:r="http://schemas.openxmlformats.org/officeDocument/2006/relationships"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31"/>
  <p:tag name="KSO_WM_SLIDE_INDEX" val="31"/>
  <p:tag name="KSO_WM_SLIDE_ITEM_CNT" val="1"/>
  <p:tag name="KSO_WM_SLIDE_LAYOUT" val="a"/>
  <p:tag name="KSO_WM_SLIDE_LAYOUT_CNT" val="1"/>
  <p:tag name="KSO_WM_SLIDE_TYPE" val="endPage"/>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1*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9、12、15、19、20、26、30、31"/>
  <p:tag name="KSO_WM_TEMPLATE_CATEGORY" val="custom"/>
  <p:tag name="KSO_WM_TEMPLATE_INDEX" val="160447"/>
  <p:tag name="KSO_WM_TAG_VERSION" val="1.0"/>
  <p:tag name="KSO_WM_SLIDE_ID" val="custom160447_1"/>
  <p:tag name="KSO_WM_SLIDE_INDEX" val="1"/>
  <p:tag name="KSO_WM_SLIDE_ITEM_CNT" val="2"/>
  <p:tag name="KSO_WM_SLIDE_LAYOUT" val="a_b"/>
  <p:tag name="KSO_WM_SLIDE_LAYOUT_CNT" val="1_1"/>
  <p:tag name="KSO_WM_SLIDE_TYPE" val="title"/>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1*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b"/>
  <p:tag name="KSO_WM_UNIT_INDEX" val="1"/>
  <p:tag name="KSO_WM_UNIT_ID" val="custom160447_1*b*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47"/>
  <p:tag name="KSO_WM_TAG_VERSION" val="1.0"/>
  <p:tag name="KSO_WM_SLIDE_ID" val="custom160447_2"/>
  <p:tag name="KSO_WM_SLIDE_INDEX" val="2"/>
  <p:tag name="KSO_WM_SLIDE_ITEM_CNT" val="1"/>
  <p:tag name="KSO_WM_SLIDE_LAYOUT" val="a_f"/>
  <p:tag name="KSO_WM_SLIDE_LAYOUT_CNT" val="1_1"/>
  <p:tag name="KSO_WM_SLIDE_TYPE" val="text"/>
  <p:tag name="KSO_WM_BEAUTIFY_FLAG" val="#wm#"/>
  <p:tag name="KSO_WM_SLIDE_POSITION" val="66*147"/>
  <p:tag name="KSO_WM_SLIDE_SIZE" val="828*34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2*f*1"/>
  <p:tag name="KSO_WM_UNIT_CLEAR" val="1"/>
  <p:tag name="KSO_WM_UNIT_LAYERLEVEL" val="1"/>
  <p:tag name="KSO_WM_UNIT_VALUE" val="231"/>
  <p:tag name="KSO_WM_UNIT_HIGHLIGHT" val="0"/>
  <p:tag name="KSO_WM_UNIT_COMPATIBLE" val="0"/>
  <p:tag name="KSO_WM_UNIT_PRESET_TEXT_INDEX" val="5"/>
  <p:tag name="KSO_WM_UNIT_PRESET_TEXT_LEN" val="232"/>
</p:tagLst>
</file>

<file path=ppt/theme/theme1.xml><?xml version="1.0" encoding="utf-8"?>
<a:theme xmlns:a="http://schemas.openxmlformats.org/drawingml/2006/main" name="Office Theme">
  <a:themeElements>
    <a:clrScheme name="160164.164">
      <a:dk1>
        <a:srgbClr val="47494B"/>
      </a:dk1>
      <a:lt1>
        <a:srgbClr val="FFFFFF"/>
      </a:lt1>
      <a:dk2>
        <a:srgbClr val="454749"/>
      </a:dk2>
      <a:lt2>
        <a:srgbClr val="FFFFFF"/>
      </a:lt2>
      <a:accent1>
        <a:srgbClr val="887DCD"/>
      </a:accent1>
      <a:accent2>
        <a:srgbClr val="6F8BC9"/>
      </a:accent2>
      <a:accent3>
        <a:srgbClr val="BA88C2"/>
      </a:accent3>
      <a:accent4>
        <a:srgbClr val="84ADE4"/>
      </a:accent4>
      <a:accent5>
        <a:srgbClr val="9D939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2462</Words>
  <Application>Microsoft Office PowerPoint</Application>
  <PresentationFormat>Widescreen</PresentationFormat>
  <Paragraphs>262</Paragraphs>
  <Slides>52</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幼圆</vt:lpstr>
      <vt:lpstr>Arial</vt:lpstr>
      <vt:lpstr>Calibri</vt:lpstr>
      <vt:lpstr>Corbel</vt:lpstr>
      <vt:lpstr>Inter</vt:lpstr>
      <vt:lpstr>Lato</vt:lpstr>
      <vt:lpstr>Noto Sans Symbols</vt:lpstr>
      <vt:lpstr>Nunito</vt:lpstr>
      <vt:lpstr>Times New Roman</vt:lpstr>
      <vt:lpstr>Wingdings</vt:lpstr>
      <vt:lpstr>Office Theme</vt:lpstr>
      <vt:lpstr>FACE DETECTION</vt:lpstr>
      <vt:lpstr>REQUIREMENTS:</vt:lpstr>
      <vt:lpstr>Face Recognition:</vt:lpstr>
      <vt:lpstr>SUPPORT VECTOR MACHINE(SVM) </vt:lpstr>
      <vt:lpstr>WHAT IS SVM :</vt:lpstr>
      <vt:lpstr>IMPORTANT TERMINOLOGIES :</vt:lpstr>
      <vt:lpstr>PowerPoint Presentation</vt:lpstr>
      <vt:lpstr>PowerPoint Presentation</vt:lpstr>
      <vt:lpstr>PowerPoint Presentation</vt:lpstr>
      <vt:lpstr>PowerPoint Presentation</vt:lpstr>
      <vt:lpstr>PowerPoint Presentation</vt:lpstr>
      <vt:lpstr>                                                 KERNEL TRICK</vt:lpstr>
      <vt:lpstr>PowerPoint Presentation</vt:lpstr>
      <vt:lpstr>PowerPoint Presentation</vt:lpstr>
      <vt:lpstr>PowerPoint Presentation</vt:lpstr>
      <vt:lpstr>PowerPoint Presentation</vt:lpstr>
      <vt:lpstr>EVALUATION 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vicky vishnu</cp:lastModifiedBy>
  <cp:revision>236</cp:revision>
  <dcterms:created xsi:type="dcterms:W3CDTF">2015-04-01T06:15:00Z</dcterms:created>
  <dcterms:modified xsi:type="dcterms:W3CDTF">2022-09-17T13:04:22Z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1033-11.2.0.11191</vt:lpwstr>
  </property>
  <property fmtid="{D5CDD505-2E9C-101B-9397-08002B2CF9AE}" pid="3" name="ICV">
    <vt:lpwstr>56B58FC1EFF441A7B8578319B98B15AF</vt:lpwstr>
  </property>
</Properties>
</file>